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sldIdLst>
    <p:sldId id="259" r:id="rId2"/>
    <p:sldId id="261" r:id="rId3"/>
    <p:sldId id="362" r:id="rId4"/>
    <p:sldId id="358" r:id="rId5"/>
    <p:sldId id="359" r:id="rId6"/>
    <p:sldId id="363" r:id="rId7"/>
    <p:sldId id="314" r:id="rId8"/>
    <p:sldId id="312" r:id="rId9"/>
    <p:sldId id="357" r:id="rId10"/>
    <p:sldId id="364" r:id="rId11"/>
    <p:sldId id="365" r:id="rId12"/>
    <p:sldId id="366" r:id="rId13"/>
    <p:sldId id="367" r:id="rId14"/>
    <p:sldId id="369" r:id="rId15"/>
    <p:sldId id="370" r:id="rId16"/>
    <p:sldId id="371" r:id="rId17"/>
    <p:sldId id="372" r:id="rId18"/>
    <p:sldId id="373" r:id="rId19"/>
    <p:sldId id="374" r:id="rId20"/>
    <p:sldId id="375" r:id="rId21"/>
    <p:sldId id="380" r:id="rId22"/>
    <p:sldId id="376" r:id="rId23"/>
    <p:sldId id="377" r:id="rId24"/>
    <p:sldId id="378" r:id="rId25"/>
    <p:sldId id="379" r:id="rId26"/>
    <p:sldId id="386" r:id="rId27"/>
    <p:sldId id="387" r:id="rId28"/>
    <p:sldId id="388" r:id="rId29"/>
    <p:sldId id="389" r:id="rId30"/>
    <p:sldId id="390" r:id="rId31"/>
    <p:sldId id="391" r:id="rId32"/>
    <p:sldId id="392" r:id="rId33"/>
    <p:sldId id="393" r:id="rId34"/>
    <p:sldId id="394" r:id="rId35"/>
    <p:sldId id="368" r:id="rId36"/>
    <p:sldId id="338" r:id="rId37"/>
    <p:sldId id="395" r:id="rId38"/>
    <p:sldId id="339" r:id="rId39"/>
    <p:sldId id="396" r:id="rId40"/>
    <p:sldId id="319" r:id="rId41"/>
    <p:sldId id="340" r:id="rId42"/>
    <p:sldId id="397" r:id="rId43"/>
    <p:sldId id="341" r:id="rId44"/>
    <p:sldId id="398" r:id="rId45"/>
    <p:sldId id="311" r:id="rId46"/>
    <p:sldId id="337" r:id="rId47"/>
    <p:sldId id="399" r:id="rId48"/>
    <p:sldId id="342" r:id="rId49"/>
    <p:sldId id="400" r:id="rId50"/>
    <p:sldId id="318" r:id="rId51"/>
    <p:sldId id="343" r:id="rId52"/>
    <p:sldId id="401" r:id="rId53"/>
    <p:sldId id="344" r:id="rId54"/>
    <p:sldId id="402" r:id="rId55"/>
    <p:sldId id="345" r:id="rId56"/>
    <p:sldId id="403" r:id="rId57"/>
    <p:sldId id="316" r:id="rId58"/>
    <p:sldId id="346" r:id="rId59"/>
    <p:sldId id="404" r:id="rId60"/>
    <p:sldId id="347" r:id="rId61"/>
    <p:sldId id="405" r:id="rId62"/>
    <p:sldId id="348" r:id="rId63"/>
    <p:sldId id="406" r:id="rId64"/>
    <p:sldId id="349" r:id="rId65"/>
    <p:sldId id="407" r:id="rId66"/>
    <p:sldId id="320" r:id="rId67"/>
    <p:sldId id="350" r:id="rId68"/>
    <p:sldId id="408" r:id="rId69"/>
    <p:sldId id="351" r:id="rId70"/>
    <p:sldId id="409" r:id="rId71"/>
    <p:sldId id="352" r:id="rId72"/>
    <p:sldId id="410" r:id="rId73"/>
    <p:sldId id="353" r:id="rId74"/>
    <p:sldId id="411" r:id="rId75"/>
    <p:sldId id="354" r:id="rId76"/>
    <p:sldId id="412" r:id="rId77"/>
    <p:sldId id="355" r:id="rId78"/>
    <p:sldId id="413" r:id="rId79"/>
    <p:sldId id="356" r:id="rId80"/>
    <p:sldId id="414" r:id="rId81"/>
    <p:sldId id="308" r:id="rId82"/>
    <p:sldId id="262"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0099FF"/>
    <a:srgbClr val="FF5050"/>
    <a:srgbClr val="6D276A"/>
    <a:srgbClr val="008B99"/>
    <a:srgbClr val="D06F1A"/>
    <a:srgbClr val="78A22F"/>
    <a:srgbClr val="00467F"/>
    <a:srgbClr val="3D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291" autoAdjust="0"/>
  </p:normalViewPr>
  <p:slideViewPr>
    <p:cSldViewPr snapToGrid="0">
      <p:cViewPr varScale="1">
        <p:scale>
          <a:sx n="86" d="100"/>
          <a:sy n="86" d="100"/>
        </p:scale>
        <p:origin x="1698"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A0DA74-C0A7-4F6C-8B6A-DEE40C37DB87}" type="doc">
      <dgm:prSet loTypeId="urn:microsoft.com/office/officeart/2009/3/layout/SubStepProcess" loCatId="process" qsTypeId="urn:microsoft.com/office/officeart/2005/8/quickstyle/simple1" qsCatId="simple" csTypeId="urn:microsoft.com/office/officeart/2005/8/colors/accent1_2" csCatId="accent1" phldr="1"/>
      <dgm:spPr/>
    </dgm:pt>
    <dgm:pt modelId="{CC673DE0-796B-46A1-BE07-E948BF49A79B}">
      <dgm:prSet phldrT="[Text]"/>
      <dgm:spPr>
        <a:solidFill>
          <a:srgbClr val="FF3300"/>
        </a:solidFill>
      </dgm:spPr>
      <dgm:t>
        <a:bodyPr/>
        <a:lstStyle/>
        <a:p>
          <a:r>
            <a:rPr lang="en-US" dirty="0" smtClean="0">
              <a:solidFill>
                <a:schemeClr val="accent6">
                  <a:lumMod val="10000"/>
                </a:schemeClr>
              </a:solidFill>
              <a:latin typeface="Adobe Caslon Pro" panose="0205050205050A020403" pitchFamily="18" charset="0"/>
            </a:rPr>
            <a:t>Phase 1: No Knowledge of QI</a:t>
          </a:r>
          <a:endParaRPr lang="en-US" dirty="0">
            <a:solidFill>
              <a:schemeClr val="accent6">
                <a:lumMod val="10000"/>
              </a:schemeClr>
            </a:solidFill>
            <a:latin typeface="Adobe Caslon Pro" panose="0205050205050A020403" pitchFamily="18" charset="0"/>
          </a:endParaRPr>
        </a:p>
      </dgm:t>
    </dgm:pt>
    <dgm:pt modelId="{19E9C1A2-CC39-48D6-8B6D-A44575CE2CA0}" type="parTrans" cxnId="{D978114C-A824-44F9-9AF0-A2CA6456E93B}">
      <dgm:prSet/>
      <dgm:spPr/>
      <dgm:t>
        <a:bodyPr/>
        <a:lstStyle/>
        <a:p>
          <a:endParaRPr lang="en-US"/>
        </a:p>
      </dgm:t>
    </dgm:pt>
    <dgm:pt modelId="{137D5B13-9E03-47E2-9AF5-7EF83DC7408A}" type="sibTrans" cxnId="{D978114C-A824-44F9-9AF0-A2CA6456E93B}">
      <dgm:prSet/>
      <dgm:spPr/>
      <dgm:t>
        <a:bodyPr/>
        <a:lstStyle/>
        <a:p>
          <a:endParaRPr lang="en-US"/>
        </a:p>
      </dgm:t>
    </dgm:pt>
    <dgm:pt modelId="{8A13EA1F-E1F9-46AA-811B-1E8A2955B61F}">
      <dgm:prSet phldrT="[Text]" custT="1"/>
      <dgm:spPr>
        <a:solidFill>
          <a:srgbClr val="00B0F0"/>
        </a:solidFill>
      </dgm:spPr>
      <dgm:t>
        <a:bodyPr/>
        <a:lstStyle/>
        <a:p>
          <a:r>
            <a:rPr lang="en-US" sz="1600" dirty="0" smtClean="0">
              <a:solidFill>
                <a:schemeClr val="accent6">
                  <a:lumMod val="10000"/>
                </a:schemeClr>
              </a:solidFill>
              <a:latin typeface="Adobe Caslon Pro" panose="0205050205050A020403" pitchFamily="18" charset="0"/>
            </a:rPr>
            <a:t>Phase 5: Formal Agency-Wide QI</a:t>
          </a:r>
          <a:endParaRPr lang="en-US" sz="1600" dirty="0">
            <a:solidFill>
              <a:schemeClr val="accent6">
                <a:lumMod val="10000"/>
              </a:schemeClr>
            </a:solidFill>
            <a:latin typeface="Adobe Caslon Pro" panose="0205050205050A020403" pitchFamily="18" charset="0"/>
          </a:endParaRPr>
        </a:p>
      </dgm:t>
    </dgm:pt>
    <dgm:pt modelId="{6CF410FF-8379-44F3-A82E-7AFCA4CF761B}" type="parTrans" cxnId="{451D80CA-2E04-439A-81DE-EEC2DCCE445B}">
      <dgm:prSet/>
      <dgm:spPr/>
      <dgm:t>
        <a:bodyPr/>
        <a:lstStyle/>
        <a:p>
          <a:endParaRPr lang="en-US"/>
        </a:p>
      </dgm:t>
    </dgm:pt>
    <dgm:pt modelId="{4F0722D8-02C1-4E28-8F9D-3CF67DD10E3C}" type="sibTrans" cxnId="{451D80CA-2E04-439A-81DE-EEC2DCCE445B}">
      <dgm:prSet/>
      <dgm:spPr/>
      <dgm:t>
        <a:bodyPr/>
        <a:lstStyle/>
        <a:p>
          <a:endParaRPr lang="en-US"/>
        </a:p>
      </dgm:t>
    </dgm:pt>
    <dgm:pt modelId="{6ED45D77-FD30-4771-9DDD-66FBFB106F23}">
      <dgm:prSet phldrT="[Text]" custT="1"/>
      <dgm:spPr>
        <a:solidFill>
          <a:srgbClr val="B310C0"/>
        </a:solidFill>
      </dgm:spPr>
      <dgm:t>
        <a:bodyPr/>
        <a:lstStyle/>
        <a:p>
          <a:r>
            <a:rPr lang="en-US" sz="1600" dirty="0" smtClean="0">
              <a:solidFill>
                <a:schemeClr val="accent6">
                  <a:lumMod val="10000"/>
                </a:schemeClr>
              </a:solidFill>
              <a:latin typeface="Adobe Caslon Pro" panose="0205050205050A020403" pitchFamily="18" charset="0"/>
            </a:rPr>
            <a:t>Phase 6: Quality Culture</a:t>
          </a:r>
          <a:endParaRPr lang="en-US" sz="1600" dirty="0">
            <a:solidFill>
              <a:schemeClr val="accent6">
                <a:lumMod val="10000"/>
              </a:schemeClr>
            </a:solidFill>
            <a:latin typeface="Adobe Caslon Pro" panose="0205050205050A020403" pitchFamily="18" charset="0"/>
          </a:endParaRPr>
        </a:p>
      </dgm:t>
    </dgm:pt>
    <dgm:pt modelId="{C8C91CF6-9697-483B-ACB8-45D43D86CC09}" type="parTrans" cxnId="{6E288317-9476-48D6-B459-7248EFE0C18E}">
      <dgm:prSet/>
      <dgm:spPr/>
      <dgm:t>
        <a:bodyPr/>
        <a:lstStyle/>
        <a:p>
          <a:endParaRPr lang="en-US"/>
        </a:p>
      </dgm:t>
    </dgm:pt>
    <dgm:pt modelId="{D58B38B7-C451-44CA-A2B5-E377BC95E1AE}" type="sibTrans" cxnId="{6E288317-9476-48D6-B459-7248EFE0C18E}">
      <dgm:prSet/>
      <dgm:spPr/>
      <dgm:t>
        <a:bodyPr/>
        <a:lstStyle/>
        <a:p>
          <a:endParaRPr lang="en-US"/>
        </a:p>
      </dgm:t>
    </dgm:pt>
    <dgm:pt modelId="{FAE6DE36-DA0B-4185-A9A5-8F99476E1ED1}">
      <dgm:prSet phldrT="[Text]" custT="1"/>
      <dgm:spPr>
        <a:solidFill>
          <a:srgbClr val="FFC000"/>
        </a:solidFill>
      </dgm:spPr>
      <dgm:t>
        <a:bodyPr/>
        <a:lstStyle/>
        <a:p>
          <a:r>
            <a:rPr lang="en-US" sz="1600" dirty="0" smtClean="0">
              <a:solidFill>
                <a:schemeClr val="accent6">
                  <a:lumMod val="10000"/>
                </a:schemeClr>
              </a:solidFill>
              <a:latin typeface="Adobe Caslon Pro" panose="0205050205050A020403" pitchFamily="18" charset="0"/>
            </a:rPr>
            <a:t>Phase 2: Not Involved with QI</a:t>
          </a:r>
          <a:endParaRPr lang="en-US" sz="1600" dirty="0">
            <a:solidFill>
              <a:schemeClr val="accent6">
                <a:lumMod val="10000"/>
              </a:schemeClr>
            </a:solidFill>
            <a:latin typeface="Adobe Caslon Pro" panose="0205050205050A020403" pitchFamily="18" charset="0"/>
          </a:endParaRPr>
        </a:p>
      </dgm:t>
    </dgm:pt>
    <dgm:pt modelId="{C317859A-C4C8-4C9B-B22C-94A361583B6A}" type="parTrans" cxnId="{C101E058-23BE-43F9-8D30-A5068DFAE01E}">
      <dgm:prSet/>
      <dgm:spPr/>
      <dgm:t>
        <a:bodyPr/>
        <a:lstStyle/>
        <a:p>
          <a:endParaRPr lang="en-US"/>
        </a:p>
      </dgm:t>
    </dgm:pt>
    <dgm:pt modelId="{5CB00C04-6E37-4C2C-90EF-EFED9AEC6AFF}" type="sibTrans" cxnId="{C101E058-23BE-43F9-8D30-A5068DFAE01E}">
      <dgm:prSet/>
      <dgm:spPr/>
      <dgm:t>
        <a:bodyPr/>
        <a:lstStyle/>
        <a:p>
          <a:endParaRPr lang="en-US"/>
        </a:p>
      </dgm:t>
    </dgm:pt>
    <dgm:pt modelId="{F6073AA0-587C-4692-8FC0-9E4AB64547D7}">
      <dgm:prSet phldrT="[Text]" custT="1"/>
      <dgm:spPr>
        <a:solidFill>
          <a:srgbClr val="0070C0"/>
        </a:solidFill>
      </dgm:spPr>
      <dgm:t>
        <a:bodyPr/>
        <a:lstStyle/>
        <a:p>
          <a:r>
            <a:rPr lang="en-US" sz="1600" dirty="0" smtClean="0">
              <a:solidFill>
                <a:schemeClr val="accent6">
                  <a:lumMod val="10000"/>
                </a:schemeClr>
              </a:solidFill>
              <a:latin typeface="Adobe Caslon Pro" panose="0205050205050A020403" pitchFamily="18" charset="0"/>
            </a:rPr>
            <a:t>Phase 3: Informal or Ad Hoc QI</a:t>
          </a:r>
          <a:endParaRPr lang="en-US" sz="1600" dirty="0">
            <a:solidFill>
              <a:schemeClr val="accent6">
                <a:lumMod val="10000"/>
              </a:schemeClr>
            </a:solidFill>
            <a:latin typeface="Adobe Caslon Pro" panose="0205050205050A020403" pitchFamily="18" charset="0"/>
          </a:endParaRPr>
        </a:p>
      </dgm:t>
    </dgm:pt>
    <dgm:pt modelId="{87C79DBA-8773-44BE-AF45-F97D49D0F3B3}" type="parTrans" cxnId="{92A21F2C-149A-41E9-8F2C-793280D102B7}">
      <dgm:prSet/>
      <dgm:spPr/>
      <dgm:t>
        <a:bodyPr/>
        <a:lstStyle/>
        <a:p>
          <a:endParaRPr lang="en-US"/>
        </a:p>
      </dgm:t>
    </dgm:pt>
    <dgm:pt modelId="{974F5A71-AAFF-4DFE-A659-36DC6534AF14}" type="sibTrans" cxnId="{92A21F2C-149A-41E9-8F2C-793280D102B7}">
      <dgm:prSet/>
      <dgm:spPr/>
      <dgm:t>
        <a:bodyPr/>
        <a:lstStyle/>
        <a:p>
          <a:endParaRPr lang="en-US"/>
        </a:p>
      </dgm:t>
    </dgm:pt>
    <dgm:pt modelId="{028234CA-63F9-418E-A05D-7D9BDF808069}">
      <dgm:prSet phldrT="[Text]" custT="1"/>
      <dgm:spPr>
        <a:solidFill>
          <a:srgbClr val="92D050"/>
        </a:solidFill>
      </dgm:spPr>
      <dgm:t>
        <a:bodyPr/>
        <a:lstStyle/>
        <a:p>
          <a:r>
            <a:rPr lang="en-US" sz="1600" dirty="0" smtClean="0">
              <a:solidFill>
                <a:schemeClr val="accent6">
                  <a:lumMod val="10000"/>
                </a:schemeClr>
              </a:solidFill>
              <a:latin typeface="Adobe Caslon Pro" panose="0205050205050A020403" pitchFamily="18" charset="0"/>
            </a:rPr>
            <a:t>Phase 4: Formal QI in Specific Areas</a:t>
          </a:r>
          <a:endParaRPr lang="en-US" sz="1600" dirty="0">
            <a:solidFill>
              <a:schemeClr val="accent6">
                <a:lumMod val="10000"/>
              </a:schemeClr>
            </a:solidFill>
            <a:latin typeface="Adobe Caslon Pro" panose="0205050205050A020403" pitchFamily="18" charset="0"/>
          </a:endParaRPr>
        </a:p>
      </dgm:t>
    </dgm:pt>
    <dgm:pt modelId="{F201D207-92D1-450A-B6D9-FF9FF2679600}" type="parTrans" cxnId="{F85DF04D-3599-45A9-8F2A-4E39C0FF7384}">
      <dgm:prSet/>
      <dgm:spPr/>
      <dgm:t>
        <a:bodyPr/>
        <a:lstStyle/>
        <a:p>
          <a:endParaRPr lang="en-US"/>
        </a:p>
      </dgm:t>
    </dgm:pt>
    <dgm:pt modelId="{7D94DBF9-0266-4FDC-A303-419FD2DE4535}" type="sibTrans" cxnId="{F85DF04D-3599-45A9-8F2A-4E39C0FF7384}">
      <dgm:prSet/>
      <dgm:spPr/>
      <dgm:t>
        <a:bodyPr/>
        <a:lstStyle/>
        <a:p>
          <a:endParaRPr lang="en-US"/>
        </a:p>
      </dgm:t>
    </dgm:pt>
    <dgm:pt modelId="{F718F495-A39D-497A-83AD-A61B0A47C0E8}" type="pres">
      <dgm:prSet presAssocID="{E3A0DA74-C0A7-4F6C-8B6A-DEE40C37DB87}" presName="Name0" presStyleCnt="0">
        <dgm:presLayoutVars>
          <dgm:chMax val="7"/>
          <dgm:dir/>
          <dgm:animOne val="branch"/>
        </dgm:presLayoutVars>
      </dgm:prSet>
      <dgm:spPr/>
    </dgm:pt>
    <dgm:pt modelId="{07BF2140-036E-432E-B71D-D9B878C24698}" type="pres">
      <dgm:prSet presAssocID="{CC673DE0-796B-46A1-BE07-E948BF49A79B}" presName="parTx1" presStyleLbl="node1" presStyleIdx="0" presStyleCnt="6" custScaleX="99824" custScaleY="95864" custLinFactNeighborX="432" custLinFactNeighborY="23565"/>
      <dgm:spPr/>
      <dgm:t>
        <a:bodyPr/>
        <a:lstStyle/>
        <a:p>
          <a:endParaRPr lang="en-US"/>
        </a:p>
      </dgm:t>
    </dgm:pt>
    <dgm:pt modelId="{0C75B966-7EA8-4254-BAE3-8445434C91CE}" type="pres">
      <dgm:prSet presAssocID="{FAE6DE36-DA0B-4185-A9A5-8F99476E1ED1}" presName="parTx2" presStyleLbl="node1" presStyleIdx="1" presStyleCnt="6" custLinFactNeighborX="2244" custLinFactNeighborY="25413"/>
      <dgm:spPr/>
      <dgm:t>
        <a:bodyPr/>
        <a:lstStyle/>
        <a:p>
          <a:endParaRPr lang="en-US"/>
        </a:p>
      </dgm:t>
    </dgm:pt>
    <dgm:pt modelId="{990F26E7-C949-4EE0-AA89-48B3ED54025F}" type="pres">
      <dgm:prSet presAssocID="{F6073AA0-587C-4692-8FC0-9E4AB64547D7}" presName="parTx3" presStyleLbl="node1" presStyleIdx="2" presStyleCnt="6" custLinFactNeighborX="933" custLinFactNeighborY="25413"/>
      <dgm:spPr/>
      <dgm:t>
        <a:bodyPr/>
        <a:lstStyle/>
        <a:p>
          <a:endParaRPr lang="en-US"/>
        </a:p>
      </dgm:t>
    </dgm:pt>
    <dgm:pt modelId="{D74AB9C2-3FB8-46F5-9836-67DF4DB18502}" type="pres">
      <dgm:prSet presAssocID="{028234CA-63F9-418E-A05D-7D9BDF808069}" presName="parTx4" presStyleLbl="node1" presStyleIdx="3" presStyleCnt="6" custLinFactNeighborX="933" custLinFactNeighborY="25413"/>
      <dgm:spPr/>
      <dgm:t>
        <a:bodyPr/>
        <a:lstStyle/>
        <a:p>
          <a:endParaRPr lang="en-US"/>
        </a:p>
      </dgm:t>
    </dgm:pt>
    <dgm:pt modelId="{2481894B-872F-4E8C-8D88-E93A09E978EA}" type="pres">
      <dgm:prSet presAssocID="{8A13EA1F-E1F9-46AA-811B-1E8A2955B61F}" presName="parTx5" presStyleLbl="node1" presStyleIdx="4" presStyleCnt="6" custLinFactNeighborX="4864" custLinFactNeighborY="25413"/>
      <dgm:spPr/>
      <dgm:t>
        <a:bodyPr/>
        <a:lstStyle/>
        <a:p>
          <a:endParaRPr lang="en-US"/>
        </a:p>
      </dgm:t>
    </dgm:pt>
    <dgm:pt modelId="{AE897149-5EDF-4001-91F5-509D73BA21A6}" type="pres">
      <dgm:prSet presAssocID="{6ED45D77-FD30-4771-9DDD-66FBFB106F23}" presName="parTx6" presStyleLbl="node1" presStyleIdx="5" presStyleCnt="6" custLinFactNeighborX="2039" custLinFactNeighborY="25413"/>
      <dgm:spPr/>
      <dgm:t>
        <a:bodyPr/>
        <a:lstStyle/>
        <a:p>
          <a:endParaRPr lang="en-US"/>
        </a:p>
      </dgm:t>
    </dgm:pt>
  </dgm:ptLst>
  <dgm:cxnLst>
    <dgm:cxn modelId="{88EE187D-14B2-486F-8089-2DD5CD70BB90}" type="presOf" srcId="{FAE6DE36-DA0B-4185-A9A5-8F99476E1ED1}" destId="{0C75B966-7EA8-4254-BAE3-8445434C91CE}" srcOrd="0" destOrd="0" presId="urn:microsoft.com/office/officeart/2009/3/layout/SubStepProcess"/>
    <dgm:cxn modelId="{839395E2-0F86-43D3-8878-CFDE59F6C0C3}" type="presOf" srcId="{6ED45D77-FD30-4771-9DDD-66FBFB106F23}" destId="{AE897149-5EDF-4001-91F5-509D73BA21A6}" srcOrd="0" destOrd="0" presId="urn:microsoft.com/office/officeart/2009/3/layout/SubStepProcess"/>
    <dgm:cxn modelId="{C101E058-23BE-43F9-8D30-A5068DFAE01E}" srcId="{E3A0DA74-C0A7-4F6C-8B6A-DEE40C37DB87}" destId="{FAE6DE36-DA0B-4185-A9A5-8F99476E1ED1}" srcOrd="1" destOrd="0" parTransId="{C317859A-C4C8-4C9B-B22C-94A361583B6A}" sibTransId="{5CB00C04-6E37-4C2C-90EF-EFED9AEC6AFF}"/>
    <dgm:cxn modelId="{BBD50635-E273-4B89-92BD-9EFBA8BA96EB}" type="presOf" srcId="{8A13EA1F-E1F9-46AA-811B-1E8A2955B61F}" destId="{2481894B-872F-4E8C-8D88-E93A09E978EA}" srcOrd="0" destOrd="0" presId="urn:microsoft.com/office/officeart/2009/3/layout/SubStepProcess"/>
    <dgm:cxn modelId="{4B073C00-C8AE-4F4A-BFD7-6AD45D42FEFE}" type="presOf" srcId="{F6073AA0-587C-4692-8FC0-9E4AB64547D7}" destId="{990F26E7-C949-4EE0-AA89-48B3ED54025F}" srcOrd="0" destOrd="0" presId="urn:microsoft.com/office/officeart/2009/3/layout/SubStepProcess"/>
    <dgm:cxn modelId="{451D80CA-2E04-439A-81DE-EEC2DCCE445B}" srcId="{E3A0DA74-C0A7-4F6C-8B6A-DEE40C37DB87}" destId="{8A13EA1F-E1F9-46AA-811B-1E8A2955B61F}" srcOrd="4" destOrd="0" parTransId="{6CF410FF-8379-44F3-A82E-7AFCA4CF761B}" sibTransId="{4F0722D8-02C1-4E28-8F9D-3CF67DD10E3C}"/>
    <dgm:cxn modelId="{F85DF04D-3599-45A9-8F2A-4E39C0FF7384}" srcId="{E3A0DA74-C0A7-4F6C-8B6A-DEE40C37DB87}" destId="{028234CA-63F9-418E-A05D-7D9BDF808069}" srcOrd="3" destOrd="0" parTransId="{F201D207-92D1-450A-B6D9-FF9FF2679600}" sibTransId="{7D94DBF9-0266-4FDC-A303-419FD2DE4535}"/>
    <dgm:cxn modelId="{92A21F2C-149A-41E9-8F2C-793280D102B7}" srcId="{E3A0DA74-C0A7-4F6C-8B6A-DEE40C37DB87}" destId="{F6073AA0-587C-4692-8FC0-9E4AB64547D7}" srcOrd="2" destOrd="0" parTransId="{87C79DBA-8773-44BE-AF45-F97D49D0F3B3}" sibTransId="{974F5A71-AAFF-4DFE-A659-36DC6534AF14}"/>
    <dgm:cxn modelId="{1BDEA313-45E8-4FD2-B0AC-11CFB469C327}" type="presOf" srcId="{CC673DE0-796B-46A1-BE07-E948BF49A79B}" destId="{07BF2140-036E-432E-B71D-D9B878C24698}" srcOrd="0" destOrd="0" presId="urn:microsoft.com/office/officeart/2009/3/layout/SubStepProcess"/>
    <dgm:cxn modelId="{6E288317-9476-48D6-B459-7248EFE0C18E}" srcId="{E3A0DA74-C0A7-4F6C-8B6A-DEE40C37DB87}" destId="{6ED45D77-FD30-4771-9DDD-66FBFB106F23}" srcOrd="5" destOrd="0" parTransId="{C8C91CF6-9697-483B-ACB8-45D43D86CC09}" sibTransId="{D58B38B7-C451-44CA-A2B5-E377BC95E1AE}"/>
    <dgm:cxn modelId="{7C00AB69-18D9-414A-87CE-EAC9208A5248}" type="presOf" srcId="{E3A0DA74-C0A7-4F6C-8B6A-DEE40C37DB87}" destId="{F718F495-A39D-497A-83AD-A61B0A47C0E8}" srcOrd="0" destOrd="0" presId="urn:microsoft.com/office/officeart/2009/3/layout/SubStepProcess"/>
    <dgm:cxn modelId="{371C08B1-98BC-4522-BD7E-D50FFBC3CA3E}" type="presOf" srcId="{028234CA-63F9-418E-A05D-7D9BDF808069}" destId="{D74AB9C2-3FB8-46F5-9836-67DF4DB18502}" srcOrd="0" destOrd="0" presId="urn:microsoft.com/office/officeart/2009/3/layout/SubStepProcess"/>
    <dgm:cxn modelId="{D978114C-A824-44F9-9AF0-A2CA6456E93B}" srcId="{E3A0DA74-C0A7-4F6C-8B6A-DEE40C37DB87}" destId="{CC673DE0-796B-46A1-BE07-E948BF49A79B}" srcOrd="0" destOrd="0" parTransId="{19E9C1A2-CC39-48D6-8B6D-A44575CE2CA0}" sibTransId="{137D5B13-9E03-47E2-9AF5-7EF83DC7408A}"/>
    <dgm:cxn modelId="{5E728EBE-8A8C-4E41-87C7-A28EE2B081DF}" type="presParOf" srcId="{F718F495-A39D-497A-83AD-A61B0A47C0E8}" destId="{07BF2140-036E-432E-B71D-D9B878C24698}" srcOrd="0" destOrd="0" presId="urn:microsoft.com/office/officeart/2009/3/layout/SubStepProcess"/>
    <dgm:cxn modelId="{014B4F53-B464-4BF9-8328-6DE34376D990}" type="presParOf" srcId="{F718F495-A39D-497A-83AD-A61B0A47C0E8}" destId="{0C75B966-7EA8-4254-BAE3-8445434C91CE}" srcOrd="1" destOrd="0" presId="urn:microsoft.com/office/officeart/2009/3/layout/SubStepProcess"/>
    <dgm:cxn modelId="{4F8773AB-F1E6-4125-9AED-21C50103ABE9}" type="presParOf" srcId="{F718F495-A39D-497A-83AD-A61B0A47C0E8}" destId="{990F26E7-C949-4EE0-AA89-48B3ED54025F}" srcOrd="2" destOrd="0" presId="urn:microsoft.com/office/officeart/2009/3/layout/SubStepProcess"/>
    <dgm:cxn modelId="{CBB36882-29A2-4B0E-A34E-2095A1CC0359}" type="presParOf" srcId="{F718F495-A39D-497A-83AD-A61B0A47C0E8}" destId="{D74AB9C2-3FB8-46F5-9836-67DF4DB18502}" srcOrd="3" destOrd="0" presId="urn:microsoft.com/office/officeart/2009/3/layout/SubStepProcess"/>
    <dgm:cxn modelId="{0A066F70-BBBF-4B13-9464-47E610EEA06D}" type="presParOf" srcId="{F718F495-A39D-497A-83AD-A61B0A47C0E8}" destId="{2481894B-872F-4E8C-8D88-E93A09E978EA}" srcOrd="4" destOrd="0" presId="urn:microsoft.com/office/officeart/2009/3/layout/SubStepProcess"/>
    <dgm:cxn modelId="{AB15E6D8-9477-4BA8-96F1-6E7AEEF7C85E}" type="presParOf" srcId="{F718F495-A39D-497A-83AD-A61B0A47C0E8}" destId="{AE897149-5EDF-4001-91F5-509D73BA21A6}" srcOrd="5" destOrd="0" presId="urn:microsoft.com/office/officeart/2009/3/layout/SubSte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0AA1D4-DA06-4DBE-B6CC-24EF87370CB2}" type="doc">
      <dgm:prSet loTypeId="urn:microsoft.com/office/officeart/2005/8/layout/radial3" loCatId="cycle" qsTypeId="urn:microsoft.com/office/officeart/2005/8/quickstyle/3d4" qsCatId="3D" csTypeId="urn:microsoft.com/office/officeart/2005/8/colors/colorful1" csCatId="colorful" phldr="1"/>
      <dgm:spPr/>
      <dgm:t>
        <a:bodyPr/>
        <a:lstStyle/>
        <a:p>
          <a:endParaRPr lang="en-US"/>
        </a:p>
      </dgm:t>
    </dgm:pt>
    <dgm:pt modelId="{145066A4-6223-4241-AD3B-5756CE53F3E5}">
      <dgm:prSet phldrT="[Text]" custT="1"/>
      <dgm:spPr>
        <a:solidFill>
          <a:srgbClr val="008B99">
            <a:alpha val="50000"/>
          </a:srgbClr>
        </a:solidFill>
      </dgm:spPr>
      <dgm:t>
        <a:bodyPr/>
        <a:lstStyle/>
        <a:p>
          <a:r>
            <a:rPr lang="en-US" sz="4000" b="0" dirty="0" smtClean="0">
              <a:latin typeface="Adobe Caslon Pro" pitchFamily="18" charset="0"/>
              <a:cs typeface="Adobe Arabic" pitchFamily="18" charset="-78"/>
            </a:rPr>
            <a:t>Quality Culture</a:t>
          </a:r>
          <a:endParaRPr lang="en-US" sz="4000" b="0" dirty="0">
            <a:latin typeface="Adobe Caslon Pro" pitchFamily="18" charset="0"/>
            <a:cs typeface="Adobe Arabic" pitchFamily="18" charset="-78"/>
          </a:endParaRPr>
        </a:p>
      </dgm:t>
    </dgm:pt>
    <dgm:pt modelId="{DFBCEB64-A862-4691-8151-45FD8E2D4FD8}" type="parTrans" cxnId="{89977587-88F3-4F3C-82E4-5C30CB41F7F1}">
      <dgm:prSet/>
      <dgm:spPr/>
      <dgm:t>
        <a:bodyPr/>
        <a:lstStyle/>
        <a:p>
          <a:endParaRPr lang="en-US"/>
        </a:p>
      </dgm:t>
    </dgm:pt>
    <dgm:pt modelId="{73BD14BD-1592-4986-BDA2-91DA2F6B1732}" type="sibTrans" cxnId="{89977587-88F3-4F3C-82E4-5C30CB41F7F1}">
      <dgm:prSet/>
      <dgm:spPr/>
      <dgm:t>
        <a:bodyPr/>
        <a:lstStyle/>
        <a:p>
          <a:endParaRPr lang="en-US"/>
        </a:p>
      </dgm:t>
    </dgm:pt>
    <dgm:pt modelId="{2F9E0A4A-D775-47AA-B0D2-845AEB2CBB9A}">
      <dgm:prSet phldrT="[Text]" custT="1"/>
      <dgm:spPr>
        <a:solidFill>
          <a:srgbClr val="FF5050">
            <a:alpha val="49804"/>
          </a:srgbClr>
        </a:solidFill>
      </dgm:spPr>
      <dgm:t>
        <a:bodyPr/>
        <a:lstStyle/>
        <a:p>
          <a:r>
            <a:rPr lang="en-US" sz="1400" b="1" dirty="0" smtClean="0">
              <a:latin typeface="+mn-lt"/>
            </a:rPr>
            <a:t>Leadership Commitment</a:t>
          </a:r>
          <a:endParaRPr lang="en-US" sz="1400" b="1" dirty="0">
            <a:latin typeface="+mn-lt"/>
          </a:endParaRPr>
        </a:p>
      </dgm:t>
    </dgm:pt>
    <dgm:pt modelId="{ECFA78D7-8455-4C02-A80B-1A23E77ACE60}" type="parTrans" cxnId="{6227273A-0A8E-42F2-9E79-F770A272403A}">
      <dgm:prSet/>
      <dgm:spPr/>
      <dgm:t>
        <a:bodyPr/>
        <a:lstStyle/>
        <a:p>
          <a:endParaRPr lang="en-US"/>
        </a:p>
      </dgm:t>
    </dgm:pt>
    <dgm:pt modelId="{835B4C5C-9AE5-4AB3-8A42-218A0E6C8845}" type="sibTrans" cxnId="{6227273A-0A8E-42F2-9E79-F770A272403A}">
      <dgm:prSet/>
      <dgm:spPr/>
      <dgm:t>
        <a:bodyPr/>
        <a:lstStyle/>
        <a:p>
          <a:endParaRPr lang="en-US"/>
        </a:p>
      </dgm:t>
    </dgm:pt>
    <dgm:pt modelId="{E76CDFE7-948F-4C67-9E7E-37B57221025E}">
      <dgm:prSet phldrT="[Text]" custT="1"/>
      <dgm:spPr>
        <a:solidFill>
          <a:schemeClr val="accent4">
            <a:lumMod val="40000"/>
            <a:lumOff val="60000"/>
            <a:alpha val="50000"/>
          </a:schemeClr>
        </a:solidFill>
      </dgm:spPr>
      <dgm:t>
        <a:bodyPr/>
        <a:lstStyle/>
        <a:p>
          <a:r>
            <a:rPr lang="en-US" sz="1400" b="1" dirty="0" smtClean="0">
              <a:latin typeface="+mn-lt"/>
              <a:cs typeface="Adobe Arabic" pitchFamily="18" charset="-78"/>
            </a:rPr>
            <a:t>Employee Empowerment</a:t>
          </a:r>
          <a:endParaRPr lang="en-US" sz="1400" b="1" dirty="0">
            <a:latin typeface="+mn-lt"/>
            <a:cs typeface="Adobe Arabic" pitchFamily="18" charset="-78"/>
          </a:endParaRPr>
        </a:p>
      </dgm:t>
    </dgm:pt>
    <dgm:pt modelId="{9CEFBE66-E2E3-45E6-9A3E-CC044226ED90}" type="parTrans" cxnId="{FE36F7B4-30F3-46E1-A067-B947050760AB}">
      <dgm:prSet/>
      <dgm:spPr/>
      <dgm:t>
        <a:bodyPr/>
        <a:lstStyle/>
        <a:p>
          <a:endParaRPr lang="en-US"/>
        </a:p>
      </dgm:t>
    </dgm:pt>
    <dgm:pt modelId="{A88A1700-D2B4-42FB-A09D-15143C7A3447}" type="sibTrans" cxnId="{FE36F7B4-30F3-46E1-A067-B947050760AB}">
      <dgm:prSet/>
      <dgm:spPr/>
      <dgm:t>
        <a:bodyPr/>
        <a:lstStyle/>
        <a:p>
          <a:endParaRPr lang="en-US"/>
        </a:p>
      </dgm:t>
    </dgm:pt>
    <dgm:pt modelId="{BE4C567D-5043-4A05-B9A9-67F82C997354}">
      <dgm:prSet phldrT="[Text]" custT="1"/>
      <dgm:spPr>
        <a:solidFill>
          <a:srgbClr val="9999FF">
            <a:alpha val="49804"/>
          </a:srgbClr>
        </a:solidFill>
      </dgm:spPr>
      <dgm:t>
        <a:bodyPr/>
        <a:lstStyle/>
        <a:p>
          <a:r>
            <a:rPr lang="en-US" sz="1300" b="1" dirty="0" smtClean="0">
              <a:latin typeface="+mn-lt"/>
            </a:rPr>
            <a:t>Teamwork &amp; Collaboration</a:t>
          </a:r>
          <a:endParaRPr lang="en-US" sz="1300" b="1" dirty="0">
            <a:latin typeface="+mn-lt"/>
          </a:endParaRPr>
        </a:p>
      </dgm:t>
    </dgm:pt>
    <dgm:pt modelId="{C96062A7-90AD-4CA2-B258-664C8CE3FE3C}" type="parTrans" cxnId="{16BCF0C3-C92B-40EA-90E1-0C74387787B7}">
      <dgm:prSet/>
      <dgm:spPr/>
      <dgm:t>
        <a:bodyPr/>
        <a:lstStyle/>
        <a:p>
          <a:endParaRPr lang="en-US"/>
        </a:p>
      </dgm:t>
    </dgm:pt>
    <dgm:pt modelId="{67AAC357-8BEF-4E66-9A51-946F055BE0F6}" type="sibTrans" cxnId="{16BCF0C3-C92B-40EA-90E1-0C74387787B7}">
      <dgm:prSet/>
      <dgm:spPr/>
      <dgm:t>
        <a:bodyPr/>
        <a:lstStyle/>
        <a:p>
          <a:endParaRPr lang="en-US"/>
        </a:p>
      </dgm:t>
    </dgm:pt>
    <dgm:pt modelId="{4AB68B71-9185-4CFE-A848-F79935F2C671}">
      <dgm:prSet phldrT="[Text]" custT="1"/>
      <dgm:spPr/>
      <dgm:t>
        <a:bodyPr/>
        <a:lstStyle/>
        <a:p>
          <a:r>
            <a:rPr lang="en-US" sz="1400" b="1" dirty="0" smtClean="0">
              <a:latin typeface="+mn-lt"/>
            </a:rPr>
            <a:t>Customer Focus</a:t>
          </a:r>
        </a:p>
      </dgm:t>
    </dgm:pt>
    <dgm:pt modelId="{DFE8974D-667A-4021-8097-D4BE88CC5597}" type="parTrans" cxnId="{4AC4F0E2-42A8-43BC-9DA5-2C522D316D23}">
      <dgm:prSet/>
      <dgm:spPr/>
      <dgm:t>
        <a:bodyPr/>
        <a:lstStyle/>
        <a:p>
          <a:endParaRPr lang="en-US"/>
        </a:p>
      </dgm:t>
    </dgm:pt>
    <dgm:pt modelId="{08B4CDAF-3571-47A8-B2B5-4B7364E229C6}" type="sibTrans" cxnId="{4AC4F0E2-42A8-43BC-9DA5-2C522D316D23}">
      <dgm:prSet/>
      <dgm:spPr/>
      <dgm:t>
        <a:bodyPr/>
        <a:lstStyle/>
        <a:p>
          <a:endParaRPr lang="en-US"/>
        </a:p>
      </dgm:t>
    </dgm:pt>
    <dgm:pt modelId="{0CA54199-ECFA-4E70-8A37-16A29E41DE56}">
      <dgm:prSet phldrT="[Text]" custT="1"/>
      <dgm:spPr>
        <a:solidFill>
          <a:schemeClr val="accent2">
            <a:lumMod val="60000"/>
            <a:lumOff val="40000"/>
            <a:alpha val="50000"/>
          </a:schemeClr>
        </a:solidFill>
      </dgm:spPr>
      <dgm:t>
        <a:bodyPr/>
        <a:lstStyle/>
        <a:p>
          <a:r>
            <a:rPr lang="en-US" sz="1400" b="1" smtClean="0">
              <a:latin typeface="+mn-lt"/>
            </a:rPr>
            <a:t>QI Infrastructure</a:t>
          </a:r>
          <a:endParaRPr lang="en-US" sz="1400" b="1" dirty="0">
            <a:latin typeface="+mn-lt"/>
          </a:endParaRPr>
        </a:p>
      </dgm:t>
    </dgm:pt>
    <dgm:pt modelId="{58BA3AF2-B515-42C3-B47F-386CBA8DA653}" type="parTrans" cxnId="{0894D1F9-C353-4D3A-9BD7-107CAB32083A}">
      <dgm:prSet/>
      <dgm:spPr/>
      <dgm:t>
        <a:bodyPr/>
        <a:lstStyle/>
        <a:p>
          <a:endParaRPr lang="en-US"/>
        </a:p>
      </dgm:t>
    </dgm:pt>
    <dgm:pt modelId="{8614A9E1-E4DA-4084-9BFD-A9B79319241A}" type="sibTrans" cxnId="{0894D1F9-C353-4D3A-9BD7-107CAB32083A}">
      <dgm:prSet/>
      <dgm:spPr/>
      <dgm:t>
        <a:bodyPr/>
        <a:lstStyle/>
        <a:p>
          <a:endParaRPr lang="en-US"/>
        </a:p>
      </dgm:t>
    </dgm:pt>
    <dgm:pt modelId="{1E44E69D-8FF3-41CD-AC2E-D9FCAB66232D}">
      <dgm:prSet phldrT="[Text]" custT="1"/>
      <dgm:spPr>
        <a:solidFill>
          <a:srgbClr val="0099FF">
            <a:alpha val="49804"/>
          </a:srgbClr>
        </a:solidFill>
      </dgm:spPr>
      <dgm:t>
        <a:bodyPr/>
        <a:lstStyle/>
        <a:p>
          <a:r>
            <a:rPr lang="en-US" sz="1400" b="1" dirty="0" smtClean="0">
              <a:latin typeface="+mn-lt"/>
            </a:rPr>
            <a:t>Continuous Process Improvement</a:t>
          </a:r>
          <a:endParaRPr lang="en-US" sz="1400" b="1" dirty="0">
            <a:latin typeface="+mn-lt"/>
          </a:endParaRPr>
        </a:p>
      </dgm:t>
    </dgm:pt>
    <dgm:pt modelId="{BEB2C3D2-031A-4F25-A663-802470DD6DC0}" type="parTrans" cxnId="{35C53B13-D801-49AE-A775-0BA16D9438AE}">
      <dgm:prSet/>
      <dgm:spPr/>
      <dgm:t>
        <a:bodyPr/>
        <a:lstStyle/>
        <a:p>
          <a:endParaRPr lang="en-US"/>
        </a:p>
      </dgm:t>
    </dgm:pt>
    <dgm:pt modelId="{7CB9ED42-26D8-4E17-A316-A8A853729ED3}" type="sibTrans" cxnId="{35C53B13-D801-49AE-A775-0BA16D9438AE}">
      <dgm:prSet/>
      <dgm:spPr/>
      <dgm:t>
        <a:bodyPr/>
        <a:lstStyle/>
        <a:p>
          <a:endParaRPr lang="en-US"/>
        </a:p>
      </dgm:t>
    </dgm:pt>
    <dgm:pt modelId="{04DE483A-13D3-45D3-9196-2B467AF5B6B2}" type="pres">
      <dgm:prSet presAssocID="{2F0AA1D4-DA06-4DBE-B6CC-24EF87370CB2}" presName="composite" presStyleCnt="0">
        <dgm:presLayoutVars>
          <dgm:chMax val="1"/>
          <dgm:dir/>
          <dgm:resizeHandles val="exact"/>
        </dgm:presLayoutVars>
      </dgm:prSet>
      <dgm:spPr/>
      <dgm:t>
        <a:bodyPr/>
        <a:lstStyle/>
        <a:p>
          <a:endParaRPr lang="en-US"/>
        </a:p>
      </dgm:t>
    </dgm:pt>
    <dgm:pt modelId="{1744B8CE-70BE-4087-B34E-240F8D69B678}" type="pres">
      <dgm:prSet presAssocID="{2F0AA1D4-DA06-4DBE-B6CC-24EF87370CB2}" presName="radial" presStyleCnt="0">
        <dgm:presLayoutVars>
          <dgm:animLvl val="ctr"/>
        </dgm:presLayoutVars>
      </dgm:prSet>
      <dgm:spPr/>
      <dgm:t>
        <a:bodyPr/>
        <a:lstStyle/>
        <a:p>
          <a:endParaRPr lang="en-US"/>
        </a:p>
      </dgm:t>
    </dgm:pt>
    <dgm:pt modelId="{D26FAA55-FA92-4A56-865C-FE7389307857}" type="pres">
      <dgm:prSet presAssocID="{145066A4-6223-4241-AD3B-5756CE53F3E5}" presName="centerShape" presStyleLbl="vennNode1" presStyleIdx="0" presStyleCnt="7" custScaleX="91528" custScaleY="91528" custLinFactNeighborX="-451" custLinFactNeighborY="-451"/>
      <dgm:spPr/>
      <dgm:t>
        <a:bodyPr/>
        <a:lstStyle/>
        <a:p>
          <a:endParaRPr lang="en-US"/>
        </a:p>
      </dgm:t>
    </dgm:pt>
    <dgm:pt modelId="{366647E0-1561-47C8-A37A-4E99436EBF89}" type="pres">
      <dgm:prSet presAssocID="{2F9E0A4A-D775-47AA-B0D2-845AEB2CBB9A}" presName="node" presStyleLbl="vennNode1" presStyleIdx="1" presStyleCnt="7" custScaleX="106582" custScaleY="103133" custRadScaleRad="93720" custRadScaleInc="193805">
        <dgm:presLayoutVars>
          <dgm:bulletEnabled val="1"/>
        </dgm:presLayoutVars>
      </dgm:prSet>
      <dgm:spPr/>
      <dgm:t>
        <a:bodyPr/>
        <a:lstStyle/>
        <a:p>
          <a:endParaRPr lang="en-US"/>
        </a:p>
      </dgm:t>
    </dgm:pt>
    <dgm:pt modelId="{AB66B4A4-8024-4D5A-A2D2-B4239568A18C}" type="pres">
      <dgm:prSet presAssocID="{E76CDFE7-948F-4C67-9E7E-37B57221025E}" presName="node" presStyleLbl="vennNode1" presStyleIdx="2" presStyleCnt="7" custScaleX="112782" custScaleY="108280" custRadScaleRad="91199" custRadScaleInc="-100789">
        <dgm:presLayoutVars>
          <dgm:bulletEnabled val="1"/>
        </dgm:presLayoutVars>
      </dgm:prSet>
      <dgm:spPr/>
      <dgm:t>
        <a:bodyPr/>
        <a:lstStyle/>
        <a:p>
          <a:endParaRPr lang="en-US"/>
        </a:p>
      </dgm:t>
    </dgm:pt>
    <dgm:pt modelId="{A78CEAA5-EAD1-4004-AF4E-EFA21E5823C3}" type="pres">
      <dgm:prSet presAssocID="{BE4C567D-5043-4A05-B9A9-67F82C997354}" presName="node" presStyleLbl="vennNode1" presStyleIdx="3" presStyleCnt="7" custScaleX="108079" custScaleY="108281" custRadScaleRad="100397" custRadScaleInc="-94443">
        <dgm:presLayoutVars>
          <dgm:bulletEnabled val="1"/>
        </dgm:presLayoutVars>
      </dgm:prSet>
      <dgm:spPr/>
      <dgm:t>
        <a:bodyPr/>
        <a:lstStyle/>
        <a:p>
          <a:endParaRPr lang="en-US"/>
        </a:p>
      </dgm:t>
    </dgm:pt>
    <dgm:pt modelId="{5594F3A7-D208-46DB-8B61-769388711D8F}" type="pres">
      <dgm:prSet presAssocID="{4AB68B71-9185-4CFE-A848-F79935F2C671}" presName="node" presStyleLbl="vennNode1" presStyleIdx="4" presStyleCnt="7" custScaleX="107596" custScaleY="107597" custRadScaleRad="89745" custRadScaleInc="699">
        <dgm:presLayoutVars>
          <dgm:bulletEnabled val="1"/>
        </dgm:presLayoutVars>
      </dgm:prSet>
      <dgm:spPr/>
      <dgm:t>
        <a:bodyPr/>
        <a:lstStyle/>
        <a:p>
          <a:endParaRPr lang="en-US"/>
        </a:p>
      </dgm:t>
    </dgm:pt>
    <dgm:pt modelId="{B8646D00-192C-4465-9881-7A44F92259D9}" type="pres">
      <dgm:prSet presAssocID="{0CA54199-ECFA-4E70-8A37-16A29E41DE56}" presName="node" presStyleLbl="vennNode1" presStyleIdx="5" presStyleCnt="7" custScaleX="109079" custScaleY="111727" custRadScaleRad="91836" custRadScaleInc="6228">
        <dgm:presLayoutVars>
          <dgm:bulletEnabled val="1"/>
        </dgm:presLayoutVars>
      </dgm:prSet>
      <dgm:spPr/>
      <dgm:t>
        <a:bodyPr/>
        <a:lstStyle/>
        <a:p>
          <a:endParaRPr lang="en-US"/>
        </a:p>
      </dgm:t>
    </dgm:pt>
    <dgm:pt modelId="{378742B0-1A23-49D8-94A3-97CDEC825BED}" type="pres">
      <dgm:prSet presAssocID="{1E44E69D-8FF3-41CD-AC2E-D9FCAB66232D}" presName="node" presStyleLbl="vennNode1" presStyleIdx="6" presStyleCnt="7" custScaleX="112822" custScaleY="106331">
        <dgm:presLayoutVars>
          <dgm:bulletEnabled val="1"/>
        </dgm:presLayoutVars>
      </dgm:prSet>
      <dgm:spPr/>
      <dgm:t>
        <a:bodyPr/>
        <a:lstStyle/>
        <a:p>
          <a:endParaRPr lang="en-US"/>
        </a:p>
      </dgm:t>
    </dgm:pt>
  </dgm:ptLst>
  <dgm:cxnLst>
    <dgm:cxn modelId="{35C53B13-D801-49AE-A775-0BA16D9438AE}" srcId="{145066A4-6223-4241-AD3B-5756CE53F3E5}" destId="{1E44E69D-8FF3-41CD-AC2E-D9FCAB66232D}" srcOrd="5" destOrd="0" parTransId="{BEB2C3D2-031A-4F25-A663-802470DD6DC0}" sibTransId="{7CB9ED42-26D8-4E17-A316-A8A853729ED3}"/>
    <dgm:cxn modelId="{6BC290CE-B2A5-44AD-8AAE-B84745A6ADA2}" type="presOf" srcId="{145066A4-6223-4241-AD3B-5756CE53F3E5}" destId="{D26FAA55-FA92-4A56-865C-FE7389307857}" srcOrd="0" destOrd="0" presId="urn:microsoft.com/office/officeart/2005/8/layout/radial3"/>
    <dgm:cxn modelId="{01FDF940-F85F-4181-9A30-793460DC5EC6}" type="presOf" srcId="{2F0AA1D4-DA06-4DBE-B6CC-24EF87370CB2}" destId="{04DE483A-13D3-45D3-9196-2B467AF5B6B2}" srcOrd="0" destOrd="0" presId="urn:microsoft.com/office/officeart/2005/8/layout/radial3"/>
    <dgm:cxn modelId="{89977587-88F3-4F3C-82E4-5C30CB41F7F1}" srcId="{2F0AA1D4-DA06-4DBE-B6CC-24EF87370CB2}" destId="{145066A4-6223-4241-AD3B-5756CE53F3E5}" srcOrd="0" destOrd="0" parTransId="{DFBCEB64-A862-4691-8151-45FD8E2D4FD8}" sibTransId="{73BD14BD-1592-4986-BDA2-91DA2F6B1732}"/>
    <dgm:cxn modelId="{93F63434-37B4-4189-831D-A505D2096006}" type="presOf" srcId="{E76CDFE7-948F-4C67-9E7E-37B57221025E}" destId="{AB66B4A4-8024-4D5A-A2D2-B4239568A18C}" srcOrd="0" destOrd="0" presId="urn:microsoft.com/office/officeart/2005/8/layout/radial3"/>
    <dgm:cxn modelId="{0894D1F9-C353-4D3A-9BD7-107CAB32083A}" srcId="{145066A4-6223-4241-AD3B-5756CE53F3E5}" destId="{0CA54199-ECFA-4E70-8A37-16A29E41DE56}" srcOrd="4" destOrd="0" parTransId="{58BA3AF2-B515-42C3-B47F-386CBA8DA653}" sibTransId="{8614A9E1-E4DA-4084-9BFD-A9B79319241A}"/>
    <dgm:cxn modelId="{FE36F7B4-30F3-46E1-A067-B947050760AB}" srcId="{145066A4-6223-4241-AD3B-5756CE53F3E5}" destId="{E76CDFE7-948F-4C67-9E7E-37B57221025E}" srcOrd="1" destOrd="0" parTransId="{9CEFBE66-E2E3-45E6-9A3E-CC044226ED90}" sibTransId="{A88A1700-D2B4-42FB-A09D-15143C7A3447}"/>
    <dgm:cxn modelId="{AD9AF06B-E17D-48BF-A640-E88260BBE4DE}" type="presOf" srcId="{0CA54199-ECFA-4E70-8A37-16A29E41DE56}" destId="{B8646D00-192C-4465-9881-7A44F92259D9}" srcOrd="0" destOrd="0" presId="urn:microsoft.com/office/officeart/2005/8/layout/radial3"/>
    <dgm:cxn modelId="{4AC4F0E2-42A8-43BC-9DA5-2C522D316D23}" srcId="{145066A4-6223-4241-AD3B-5756CE53F3E5}" destId="{4AB68B71-9185-4CFE-A848-F79935F2C671}" srcOrd="3" destOrd="0" parTransId="{DFE8974D-667A-4021-8097-D4BE88CC5597}" sibTransId="{08B4CDAF-3571-47A8-B2B5-4B7364E229C6}"/>
    <dgm:cxn modelId="{4721271D-D626-4E5C-A049-E749938AB6CF}" type="presOf" srcId="{2F9E0A4A-D775-47AA-B0D2-845AEB2CBB9A}" destId="{366647E0-1561-47C8-A37A-4E99436EBF89}" srcOrd="0" destOrd="0" presId="urn:microsoft.com/office/officeart/2005/8/layout/radial3"/>
    <dgm:cxn modelId="{16BCF0C3-C92B-40EA-90E1-0C74387787B7}" srcId="{145066A4-6223-4241-AD3B-5756CE53F3E5}" destId="{BE4C567D-5043-4A05-B9A9-67F82C997354}" srcOrd="2" destOrd="0" parTransId="{C96062A7-90AD-4CA2-B258-664C8CE3FE3C}" sibTransId="{67AAC357-8BEF-4E66-9A51-946F055BE0F6}"/>
    <dgm:cxn modelId="{15C034E2-1C9E-4307-AB7D-266993BCD3EB}" type="presOf" srcId="{1E44E69D-8FF3-41CD-AC2E-D9FCAB66232D}" destId="{378742B0-1A23-49D8-94A3-97CDEC825BED}" srcOrd="0" destOrd="0" presId="urn:microsoft.com/office/officeart/2005/8/layout/radial3"/>
    <dgm:cxn modelId="{BBF2A348-4616-4DFB-8240-10746DD5B6A7}" type="presOf" srcId="{4AB68B71-9185-4CFE-A848-F79935F2C671}" destId="{5594F3A7-D208-46DB-8B61-769388711D8F}" srcOrd="0" destOrd="0" presId="urn:microsoft.com/office/officeart/2005/8/layout/radial3"/>
    <dgm:cxn modelId="{FE9859DB-9FD6-47E9-8E73-1133B5DBA3E4}" type="presOf" srcId="{BE4C567D-5043-4A05-B9A9-67F82C997354}" destId="{A78CEAA5-EAD1-4004-AF4E-EFA21E5823C3}" srcOrd="0" destOrd="0" presId="urn:microsoft.com/office/officeart/2005/8/layout/radial3"/>
    <dgm:cxn modelId="{6227273A-0A8E-42F2-9E79-F770A272403A}" srcId="{145066A4-6223-4241-AD3B-5756CE53F3E5}" destId="{2F9E0A4A-D775-47AA-B0D2-845AEB2CBB9A}" srcOrd="0" destOrd="0" parTransId="{ECFA78D7-8455-4C02-A80B-1A23E77ACE60}" sibTransId="{835B4C5C-9AE5-4AB3-8A42-218A0E6C8845}"/>
    <dgm:cxn modelId="{9D68DC4C-2360-43EE-AD20-B5B91884FEA4}" type="presParOf" srcId="{04DE483A-13D3-45D3-9196-2B467AF5B6B2}" destId="{1744B8CE-70BE-4087-B34E-240F8D69B678}" srcOrd="0" destOrd="0" presId="urn:microsoft.com/office/officeart/2005/8/layout/radial3"/>
    <dgm:cxn modelId="{3A577AF6-7255-448B-9B8D-1FCE25094C3A}" type="presParOf" srcId="{1744B8CE-70BE-4087-B34E-240F8D69B678}" destId="{D26FAA55-FA92-4A56-865C-FE7389307857}" srcOrd="0" destOrd="0" presId="urn:microsoft.com/office/officeart/2005/8/layout/radial3"/>
    <dgm:cxn modelId="{ED492217-8F75-417E-84EB-7B7BA1BA6CF3}" type="presParOf" srcId="{1744B8CE-70BE-4087-B34E-240F8D69B678}" destId="{366647E0-1561-47C8-A37A-4E99436EBF89}" srcOrd="1" destOrd="0" presId="urn:microsoft.com/office/officeart/2005/8/layout/radial3"/>
    <dgm:cxn modelId="{1AD42C1F-0BB8-45CE-9D10-A379AF518318}" type="presParOf" srcId="{1744B8CE-70BE-4087-B34E-240F8D69B678}" destId="{AB66B4A4-8024-4D5A-A2D2-B4239568A18C}" srcOrd="2" destOrd="0" presId="urn:microsoft.com/office/officeart/2005/8/layout/radial3"/>
    <dgm:cxn modelId="{8AC4F827-7841-44EA-8775-635F0FCC864B}" type="presParOf" srcId="{1744B8CE-70BE-4087-B34E-240F8D69B678}" destId="{A78CEAA5-EAD1-4004-AF4E-EFA21E5823C3}" srcOrd="3" destOrd="0" presId="urn:microsoft.com/office/officeart/2005/8/layout/radial3"/>
    <dgm:cxn modelId="{F2DEBF69-F019-4946-8904-F1C108C0BE3A}" type="presParOf" srcId="{1744B8CE-70BE-4087-B34E-240F8D69B678}" destId="{5594F3A7-D208-46DB-8B61-769388711D8F}" srcOrd="4" destOrd="0" presId="urn:microsoft.com/office/officeart/2005/8/layout/radial3"/>
    <dgm:cxn modelId="{8DB42B86-579A-4C5C-ABAE-44D70FAC7AB8}" type="presParOf" srcId="{1744B8CE-70BE-4087-B34E-240F8D69B678}" destId="{B8646D00-192C-4465-9881-7A44F92259D9}" srcOrd="5" destOrd="0" presId="urn:microsoft.com/office/officeart/2005/8/layout/radial3"/>
    <dgm:cxn modelId="{8E12E13E-76F4-49E3-AF22-11288A7949C4}" type="presParOf" srcId="{1744B8CE-70BE-4087-B34E-240F8D69B678}" destId="{378742B0-1A23-49D8-94A3-97CDEC825BED}" srcOrd="6"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52D55-0EE4-4802-B573-B416B330ABF4}" type="datetimeFigureOut">
              <a:rPr lang="en-US" smtClean="0"/>
              <a:t>7/27/2017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1FDB7-EA46-45BC-8A56-F7436A83A5F6}" type="slidenum">
              <a:rPr lang="en-US" smtClean="0"/>
              <a:t>‹#›</a:t>
            </a:fld>
            <a:endParaRPr lang="en-US"/>
          </a:p>
        </p:txBody>
      </p:sp>
    </p:spTree>
    <p:extLst>
      <p:ext uri="{BB962C8B-B14F-4D97-AF65-F5344CB8AC3E}">
        <p14:creationId xmlns:p14="http://schemas.microsoft.com/office/powerpoint/2010/main" val="2636383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Talking points: </a:t>
            </a:r>
          </a:p>
          <a:p>
            <a:pPr marL="171450" indent="-171450" defTabSz="905414">
              <a:buFont typeface="Arial" panose="020B0604020202020204" pitchFamily="34" charset="0"/>
              <a:buChar char="•"/>
              <a:defRPr/>
            </a:pPr>
            <a:r>
              <a:rPr lang="en-US" sz="1200" dirty="0" smtClean="0">
                <a:solidFill>
                  <a:schemeClr val="tx1"/>
                </a:solidFill>
              </a:rPr>
              <a:t>The purpose</a:t>
            </a:r>
            <a:r>
              <a:rPr lang="en-US" sz="1200" baseline="0" dirty="0" smtClean="0">
                <a:solidFill>
                  <a:schemeClr val="tx1"/>
                </a:solidFill>
              </a:rPr>
              <a:t> of today’s presentation is to orient staff to quality improvement and our vision for integrating QI into the way we do business. </a:t>
            </a:r>
          </a:p>
          <a:p>
            <a:pPr marL="171450" indent="-171450" defTabSz="905414">
              <a:buFont typeface="Arial" panose="020B0604020202020204" pitchFamily="34" charset="0"/>
              <a:buChar char="•"/>
              <a:defRPr/>
            </a:pPr>
            <a:r>
              <a:rPr lang="en-US" sz="1200" baseline="0" dirty="0" smtClean="0">
                <a:solidFill>
                  <a:schemeClr val="tx1"/>
                </a:solidFill>
              </a:rPr>
              <a:t>As health department staff, we are working in an ever changing environment with factors like the economy, budget cuts, elections, and emerging public health threats have tremendous impact on the work we do everyday to keep our community healthy. </a:t>
            </a:r>
          </a:p>
          <a:p>
            <a:pPr marL="171450" indent="-171450" defTabSz="905414">
              <a:buFont typeface="Arial" panose="020B0604020202020204" pitchFamily="34" charset="0"/>
              <a:buChar char="•"/>
              <a:defRPr/>
            </a:pPr>
            <a:r>
              <a:rPr lang="en-US" sz="1200" baseline="0" dirty="0" smtClean="0">
                <a:solidFill>
                  <a:schemeClr val="tx1"/>
                </a:solidFill>
              </a:rPr>
              <a:t>As we navigate these challenges, it is important to continuously improve our work so that we can continue to meet community health needs and offer the highest quality programs and services possible. </a:t>
            </a:r>
          </a:p>
          <a:p>
            <a:pPr marL="171450" indent="-171450" defTabSz="905414">
              <a:buFont typeface="Arial" panose="020B0604020202020204" pitchFamily="34" charset="0"/>
              <a:buChar char="•"/>
              <a:defRPr/>
            </a:pPr>
            <a:r>
              <a:rPr lang="en-US" sz="1200" baseline="0" dirty="0" smtClean="0">
                <a:solidFill>
                  <a:schemeClr val="tx1"/>
                </a:solidFill>
              </a:rPr>
              <a:t>Quality improvement offers a set of tools and methods that can help us achieve this. Today we will discuss our agency’s vision for achieving a culture of QI. </a:t>
            </a:r>
            <a:endParaRPr lang="en-US" sz="1200" dirty="0" smtClean="0">
              <a:solidFill>
                <a:schemeClr val="tx1"/>
              </a:solidFill>
            </a:endParaRPr>
          </a:p>
          <a:p>
            <a:pPr marL="171450" indent="-171450" defTabSz="905414">
              <a:buFont typeface="Arial" panose="020B0604020202020204" pitchFamily="34" charset="0"/>
              <a:buChar char="•"/>
              <a:defRPr/>
            </a:pPr>
            <a:r>
              <a:rPr lang="en-US" sz="1200" dirty="0" smtClean="0">
                <a:solidFill>
                  <a:schemeClr val="tx1"/>
                </a:solidFill>
              </a:rPr>
              <a:t>I am going</a:t>
            </a:r>
            <a:r>
              <a:rPr lang="en-US" sz="1200" baseline="0" dirty="0" smtClean="0">
                <a:solidFill>
                  <a:schemeClr val="tx1"/>
                </a:solidFill>
              </a:rPr>
              <a:t> to orient you to the </a:t>
            </a:r>
            <a:r>
              <a:rPr lang="en-US" sz="1200" dirty="0" smtClean="0">
                <a:solidFill>
                  <a:schemeClr val="tx1"/>
                </a:solidFill>
              </a:rPr>
              <a:t>National</a:t>
            </a:r>
            <a:r>
              <a:rPr lang="en-US" sz="1200" baseline="0" dirty="0" smtClean="0">
                <a:solidFill>
                  <a:schemeClr val="tx1"/>
                </a:solidFill>
              </a:rPr>
              <a:t> Association of County and City Health Officials’ Roadmap to a Culture of Quality Improvement, so we can assess where we are as an organization and where we’d like to go in the field of Quality Improvement. </a:t>
            </a:r>
          </a:p>
          <a:p>
            <a:pPr marL="171450" indent="-171450" defTabSz="905414">
              <a:buFont typeface="Arial" panose="020B0604020202020204" pitchFamily="34" charset="0"/>
              <a:buChar char="•"/>
              <a:defRPr/>
            </a:pPr>
            <a:endParaRPr lang="en-US" baseline="0" dirty="0" smtClean="0"/>
          </a:p>
          <a:p>
            <a:pPr marL="0" indent="0">
              <a:buFont typeface="Arial" panose="020B0604020202020204" pitchFamily="34" charset="0"/>
              <a:buNone/>
            </a:pPr>
            <a:r>
              <a:rPr lang="en-US" b="1" u="sng" baseline="0" dirty="0" smtClean="0"/>
              <a:t>Facilitator Instructions: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Customize slide with agency logo, date, and presenter information, and desired title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slide presentation intends to accomplish two goals: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Orient staff to a culture of quality improvement and the NACCHO Roadmap and QI Self-Assessment Tool to prepare them for scoring the items in the QI SAT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Facilitate group discussion and/or scoring of the items in the QI SAT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Determine which goal(s) best meet your agency needs and tailor the presentation by selecting the most appropriate slides and altering content, as needed. </a:t>
            </a:r>
          </a:p>
        </p:txBody>
      </p:sp>
      <p:sp>
        <p:nvSpPr>
          <p:cNvPr id="4" name="Slide Number Placeholder 3"/>
          <p:cNvSpPr>
            <a:spLocks noGrp="1"/>
          </p:cNvSpPr>
          <p:nvPr>
            <p:ph type="sldNum" sz="quarter" idx="10"/>
          </p:nvPr>
        </p:nvSpPr>
        <p:spPr/>
        <p:txBody>
          <a:bodyPr/>
          <a:lstStyle/>
          <a:p>
            <a:fld id="{FC71FDB7-EA46-45BC-8A56-F7436A83A5F6}" type="slidenum">
              <a:rPr lang="en-US" smtClean="0"/>
              <a:t>1</a:t>
            </a:fld>
            <a:endParaRPr lang="en-US"/>
          </a:p>
        </p:txBody>
      </p:sp>
    </p:spTree>
    <p:extLst>
      <p:ext uri="{BB962C8B-B14F-4D97-AF65-F5344CB8AC3E}">
        <p14:creationId xmlns:p14="http://schemas.microsoft.com/office/powerpoint/2010/main" val="1647031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Talking points: </a:t>
            </a:r>
          </a:p>
          <a:p>
            <a:pPr marL="171450" indent="-171450">
              <a:buFont typeface="Arial" panose="020B0604020202020204" pitchFamily="34" charset="0"/>
              <a:buChar char="•"/>
            </a:pPr>
            <a:r>
              <a:rPr lang="en-US" b="0" baseline="0" dirty="0" smtClean="0"/>
              <a:t>Creating a culture of quality requires all employees to regularly use QI. </a:t>
            </a:r>
          </a:p>
          <a:p>
            <a:pPr marL="171450" indent="-171450">
              <a:buFont typeface="Arial" panose="020B0604020202020204" pitchFamily="34" charset="0"/>
              <a:buChar char="•"/>
            </a:pPr>
            <a:r>
              <a:rPr lang="en-US" b="0" baseline="0" dirty="0" smtClean="0"/>
              <a:t>It’s important that we as a health department offer training and mentorship to employees, and that we communicate clearly our expectations for each employee’s participation in QI. </a:t>
            </a:r>
          </a:p>
          <a:p>
            <a:pPr marL="171450" indent="-171450">
              <a:buFont typeface="Arial" panose="020B0604020202020204" pitchFamily="34" charset="0"/>
              <a:buChar char="•"/>
            </a:pPr>
            <a:r>
              <a:rPr lang="en-US" b="0" baseline="0" dirty="0" smtClean="0"/>
              <a:t>We have to come to see QI as a regular part of everyone’s job, and we will get there by making sure everyone has opportunities to learn, to take on new projects, and to give feedback about the improvements you would like to see.</a:t>
            </a:r>
          </a:p>
          <a:p>
            <a:pPr marL="171450" indent="-171450">
              <a:buFont typeface="Arial" panose="020B0604020202020204" pitchFamily="34" charset="0"/>
              <a:buChar char="•"/>
            </a:pPr>
            <a:r>
              <a:rPr lang="en-US" b="0" baseline="0" dirty="0" smtClean="0"/>
              <a:t>It is important to note that QI is not meant to be punitive or site poor performance. It is about empowering staff to continuously improve the programs and services offered to customers and the community we serve. </a:t>
            </a:r>
            <a:endParaRPr lang="en-US" b="0" dirty="0" smtClean="0"/>
          </a:p>
          <a:p>
            <a:endParaRPr lang="en-US" b="0" dirty="0" smtClean="0"/>
          </a:p>
          <a:p>
            <a:r>
              <a:rPr lang="en-US" b="1" u="sng" dirty="0" smtClean="0"/>
              <a:t>Facilitation</a:t>
            </a:r>
            <a:r>
              <a:rPr lang="en-US" b="1" u="sng" baseline="0" dirty="0" smtClean="0"/>
              <a:t> Questions: </a:t>
            </a:r>
          </a:p>
          <a:p>
            <a:pPr marL="171450" indent="-171450">
              <a:buFont typeface="Arial" panose="020B0604020202020204" pitchFamily="34" charset="0"/>
              <a:buChar char="•"/>
            </a:pPr>
            <a:r>
              <a:rPr lang="en-US" b="0" u="none" baseline="0" dirty="0" smtClean="0"/>
              <a:t>How can the agency support you with engaging in QI? </a:t>
            </a:r>
          </a:p>
          <a:p>
            <a:pPr marL="171450" indent="-171450">
              <a:buFont typeface="Arial" panose="020B0604020202020204" pitchFamily="34" charset="0"/>
              <a:buChar char="•"/>
            </a:pPr>
            <a:r>
              <a:rPr lang="en-US" b="0" u="none" baseline="0" dirty="0" smtClean="0"/>
              <a:t>What concerns you about QI? </a:t>
            </a:r>
          </a:p>
          <a:p>
            <a:pPr marL="171450" indent="-171450">
              <a:buFont typeface="Arial" panose="020B0604020202020204" pitchFamily="34" charset="0"/>
              <a:buChar char="•"/>
            </a:pPr>
            <a:r>
              <a:rPr lang="en-US" b="0" u="none" baseline="0" dirty="0" smtClean="0"/>
              <a:t>What excites you about QI? </a:t>
            </a:r>
            <a:endParaRPr lang="en-US" b="0" u="none" dirty="0" smtClean="0"/>
          </a:p>
          <a:p>
            <a:endParaRPr lang="en-US" b="1" u="sng" dirty="0" smtClean="0"/>
          </a:p>
          <a:p>
            <a:r>
              <a:rPr lang="en-US" b="1" u="sng" dirty="0" smtClean="0"/>
              <a:t>Facilitator Instructions:</a:t>
            </a:r>
            <a:r>
              <a:rPr lang="en-US" b="0" u="sng" dirty="0" smtClean="0"/>
              <a:t> </a:t>
            </a:r>
          </a:p>
          <a:p>
            <a:pPr marL="171450" indent="-171450">
              <a:buFont typeface="Arial" panose="020B0604020202020204" pitchFamily="34" charset="0"/>
              <a:buChar char="•"/>
            </a:pPr>
            <a:r>
              <a:rPr lang="en-US" b="0" baseline="0" dirty="0" smtClean="0"/>
              <a:t>List workforce development activities done to date (e.g. workforce assessments, workforce development planning, and professional development opportunities like trainings done to date, scheduled trainings, and other resources available to staff, and suggested staff they can go to discuss questions, concerns or ideas related to QI. </a:t>
            </a:r>
          </a:p>
          <a:p>
            <a:pPr marL="171450" indent="-171450">
              <a:buFont typeface="Arial" panose="020B0604020202020204" pitchFamily="34" charset="0"/>
              <a:buChar char="•"/>
            </a:pPr>
            <a:r>
              <a:rPr lang="en-US" b="0" baseline="0" dirty="0" smtClean="0"/>
              <a:t>Specify the agency’s process for staff to offer feedback.</a:t>
            </a:r>
            <a:endParaRPr lang="en-US" b="0"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10</a:t>
            </a:fld>
            <a:endParaRPr lang="en-US"/>
          </a:p>
        </p:txBody>
      </p:sp>
    </p:spTree>
    <p:extLst>
      <p:ext uri="{BB962C8B-B14F-4D97-AF65-F5344CB8AC3E}">
        <p14:creationId xmlns:p14="http://schemas.microsoft.com/office/powerpoint/2010/main" val="1872574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p>
          <a:p>
            <a:pPr marL="171450" indent="-171450">
              <a:buFont typeface="Arial" panose="020B0604020202020204" pitchFamily="34" charset="0"/>
              <a:buChar char="•"/>
            </a:pPr>
            <a:r>
              <a:rPr lang="en-US" dirty="0" smtClean="0"/>
              <a:t>This element recognizes that a health department must be able to form and support effective teams capable of taking</a:t>
            </a:r>
            <a:r>
              <a:rPr lang="en-US" baseline="0" dirty="0" smtClean="0"/>
              <a:t> responsibility for</a:t>
            </a:r>
            <a:r>
              <a:rPr lang="en-US" dirty="0" smtClean="0"/>
              <a:t> completing tasks</a:t>
            </a:r>
            <a:r>
              <a:rPr lang="en-US" baseline="0" dirty="0" smtClean="0"/>
              <a:t> and sharing results</a:t>
            </a:r>
            <a:r>
              <a:rPr lang="en-US" dirty="0" smtClean="0"/>
              <a:t>. </a:t>
            </a:r>
          </a:p>
          <a:p>
            <a:pPr marL="171450" indent="-171450">
              <a:buFont typeface="Arial" panose="020B0604020202020204" pitchFamily="34" charset="0"/>
              <a:buChar char="•"/>
            </a:pPr>
            <a:r>
              <a:rPr lang="en-US" baseline="0" dirty="0" smtClean="0"/>
              <a:t>High functioning teams have clearly defined performance expectations and gather routinely to brainstorm, solve problems, improve their work, and share lessons learned.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 openness to collaborate and work across departments is</a:t>
            </a:r>
            <a:r>
              <a:rPr lang="en-US" baseline="0" dirty="0" smtClean="0"/>
              <a:t> critical to spreading a culture of quality throughout the agency, sharing lessons learning, reducing redundancies or waste, etc.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u="sng" baseline="0" dirty="0" smtClean="0"/>
              <a:t>Facilitation Questions: </a:t>
            </a:r>
          </a:p>
          <a:p>
            <a:pPr marL="171450" indent="-171450">
              <a:buFont typeface="Arial" panose="020B0604020202020204" pitchFamily="34" charset="0"/>
              <a:buChar char="•"/>
            </a:pPr>
            <a:r>
              <a:rPr lang="en-US" baseline="0" dirty="0" smtClean="0"/>
              <a:t>How many of you are on multiple teams in the agency? Which ones and how do members exhibit good teamwork and collaboration? </a:t>
            </a:r>
          </a:p>
          <a:p>
            <a:pPr marL="171450" indent="-171450">
              <a:buFont typeface="Arial" panose="020B0604020202020204" pitchFamily="34" charset="0"/>
              <a:buChar char="•"/>
            </a:pPr>
            <a:r>
              <a:rPr lang="en-US" baseline="0" dirty="0" smtClean="0"/>
              <a:t>Who is on a team that has collaborated with other teams in the agency? </a:t>
            </a:r>
          </a:p>
          <a:p>
            <a:pPr marL="0" indent="0">
              <a:buFont typeface="Arial" panose="020B0604020202020204" pitchFamily="34" charset="0"/>
              <a:buNone/>
            </a:pPr>
            <a:endParaRPr lang="en-US"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Facilitator Instructions: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List examples of cross-departmental collaboration</a:t>
            </a:r>
            <a:r>
              <a:rPr lang="en-US" b="0" baseline="0" dirty="0" smtClean="0"/>
              <a:t> in the agency or opportunities/forums for learning and collaboration (e.g. learning communities or learning circles, brainstorming sessions, online forums for sharing)</a:t>
            </a:r>
            <a:endParaRPr lang="en-US" b="0"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11</a:t>
            </a:fld>
            <a:endParaRPr lang="en-US"/>
          </a:p>
        </p:txBody>
      </p:sp>
    </p:spTree>
    <p:extLst>
      <p:ext uri="{BB962C8B-B14F-4D97-AF65-F5344CB8AC3E}">
        <p14:creationId xmlns:p14="http://schemas.microsoft.com/office/powerpoint/2010/main" val="2697901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Leadership’s commitment is vital for the success and sustainability of a QI culture. The Health Official and senior leaders should initiate and lead the process for transformational change, dedicate financial and human resources to QI, communicate progress, and exhibit lasting support for QI.</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All leaders, including anyone who directs the work of others, are critical to executing the QI directions and actions as they must address both the resourcing and technical side of change (e.g., building the infrastructure, processes, and systems needed for effective QI) and the human side of change (e.g., alleviating resistance, maintaining transparency, meeting training needs, attaining team support).</a:t>
            </a:r>
            <a:endParaRPr lang="en-US" b="1" dirty="0" smtClean="0"/>
          </a:p>
          <a:p>
            <a:endParaRPr lang="en-US" b="1" dirty="0" smtClean="0"/>
          </a:p>
          <a:p>
            <a:r>
              <a:rPr lang="en-US" b="1" u="sng" dirty="0" smtClean="0"/>
              <a:t>Facilitator Instructions:</a:t>
            </a:r>
            <a:r>
              <a:rPr lang="en-US" b="1" u="sng" baseline="0" dirty="0" smtClean="0"/>
              <a:t> </a:t>
            </a:r>
          </a:p>
          <a:p>
            <a:pPr marL="171450" indent="-171450">
              <a:buFont typeface="Arial" panose="020B0604020202020204" pitchFamily="34" charset="0"/>
              <a:buChar char="•"/>
            </a:pPr>
            <a:r>
              <a:rPr lang="en-US" b="0" baseline="0" dirty="0" smtClean="0"/>
              <a:t>Add content around commitment leadership has shown to date (e.g. hiring QI coordinator, budgeting for QI, adopting a policy), and what current leadership expectations are of staff. </a:t>
            </a:r>
          </a:p>
          <a:p>
            <a:pPr marL="171450" indent="-171450">
              <a:buFont typeface="Arial" panose="020B0604020202020204" pitchFamily="34" charset="0"/>
              <a:buChar char="•"/>
            </a:pPr>
            <a:r>
              <a:rPr lang="en-US" b="0" baseline="0" dirty="0" smtClean="0"/>
              <a:t>If in the room, ask senior leadership to say a few words about the vision for a QI culture at the agency. </a:t>
            </a:r>
          </a:p>
        </p:txBody>
      </p:sp>
      <p:sp>
        <p:nvSpPr>
          <p:cNvPr id="4" name="Slide Number Placeholder 3"/>
          <p:cNvSpPr>
            <a:spLocks noGrp="1"/>
          </p:cNvSpPr>
          <p:nvPr>
            <p:ph type="sldNum" sz="quarter" idx="10"/>
          </p:nvPr>
        </p:nvSpPr>
        <p:spPr/>
        <p:txBody>
          <a:bodyPr/>
          <a:lstStyle/>
          <a:p>
            <a:fld id="{FC71FDB7-EA46-45BC-8A56-F7436A83A5F6}" type="slidenum">
              <a:rPr lang="en-US" smtClean="0"/>
              <a:t>12</a:t>
            </a:fld>
            <a:endParaRPr lang="en-US"/>
          </a:p>
        </p:txBody>
      </p:sp>
    </p:spTree>
    <p:extLst>
      <p:ext uri="{BB962C8B-B14F-4D97-AF65-F5344CB8AC3E}">
        <p14:creationId xmlns:p14="http://schemas.microsoft.com/office/powerpoint/2010/main" val="2763977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a:t>
            </a:r>
            <a:r>
              <a:rPr lang="en-US" b="1" u="sng" baseline="0" dirty="0" smtClean="0"/>
              <a:t> points: </a:t>
            </a:r>
          </a:p>
          <a:p>
            <a:pPr marL="171450" indent="-171450">
              <a:buFont typeface="Arial" panose="020B0604020202020204" pitchFamily="34" charset="0"/>
              <a:buChar char="•"/>
            </a:pPr>
            <a:r>
              <a:rPr lang="en-US" b="0" baseline="0" dirty="0" smtClean="0"/>
              <a:t>Customer focus is a core tenet of quality. Customers can be both internal or external to the health department. Key external customers to the health department include the community it serves, tax payers, and funders. </a:t>
            </a:r>
          </a:p>
          <a:p>
            <a:pPr marL="171450" indent="-171450">
              <a:buFont typeface="Arial" panose="020B0604020202020204" pitchFamily="34" charset="0"/>
              <a:buChar char="•"/>
            </a:pPr>
            <a:r>
              <a:rPr lang="en-US" b="0" baseline="0" dirty="0" smtClean="0"/>
              <a:t>It is important for all work units to identify who all of their customers are and understand both their needs and values and the degree to which current programs/services are meeting their needs. </a:t>
            </a:r>
          </a:p>
          <a:p>
            <a:pPr marL="171450" indent="-171450">
              <a:buFont typeface="Arial" panose="020B0604020202020204" pitchFamily="34" charset="0"/>
              <a:buChar char="•"/>
            </a:pPr>
            <a:r>
              <a:rPr lang="en-US" b="0" baseline="0" dirty="0" smtClean="0"/>
              <a:t>This must be accomplished by collected data on customer needs and satisfaction. </a:t>
            </a:r>
          </a:p>
          <a:p>
            <a:pPr marL="171450" indent="-171450">
              <a:buFont typeface="Arial" panose="020B0604020202020204" pitchFamily="34" charset="0"/>
              <a:buChar char="•"/>
            </a:pPr>
            <a:r>
              <a:rPr lang="en-US" b="0" baseline="0" dirty="0" smtClean="0"/>
              <a:t>Customer input should be taken into account when prioritizing services to offer and when selecting areas of our agency to target for improvement through a QI project.  </a:t>
            </a:r>
            <a:endParaRPr lang="en-US" b="1" dirty="0" smtClean="0"/>
          </a:p>
          <a:p>
            <a:endParaRPr lang="en-US" b="1" u="sng" dirty="0" smtClean="0"/>
          </a:p>
          <a:p>
            <a:r>
              <a:rPr lang="en-US" b="1" u="sng" dirty="0" smtClean="0"/>
              <a:t>Facilitation</a:t>
            </a:r>
            <a:r>
              <a:rPr lang="en-US" b="1" u="sng" baseline="0" dirty="0" smtClean="0"/>
              <a:t> Questions: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Can anyone think of ways that we involve customers in improving our programs/services now?</a:t>
            </a:r>
            <a:endParaRPr lang="en-US" b="1" dirty="0" smtClean="0"/>
          </a:p>
          <a:p>
            <a:endParaRPr lang="en-US" b="1" u="sng" dirty="0" smtClean="0"/>
          </a:p>
          <a:p>
            <a:r>
              <a:rPr lang="en-US" b="1" u="sng" dirty="0" smtClean="0"/>
              <a:t>Facilitator Instructions: </a:t>
            </a:r>
          </a:p>
          <a:p>
            <a:pPr marL="171450" indent="-171450">
              <a:buFont typeface="Arial" panose="020B0604020202020204" pitchFamily="34" charset="0"/>
              <a:buChar char="•"/>
            </a:pPr>
            <a:r>
              <a:rPr lang="en-US" b="0" dirty="0" smtClean="0"/>
              <a:t>Add </a:t>
            </a:r>
            <a:r>
              <a:rPr lang="en-US" b="0" baseline="0" dirty="0" smtClean="0"/>
              <a:t>current efforts to collect customer data. For example, do certain departments have feedback forms? Has the agency conducted a stakeholder analysis identifying various customers? </a:t>
            </a:r>
            <a:endParaRPr lang="en-US" b="0"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13</a:t>
            </a:fld>
            <a:endParaRPr lang="en-US"/>
          </a:p>
        </p:txBody>
      </p:sp>
    </p:spTree>
    <p:extLst>
      <p:ext uri="{BB962C8B-B14F-4D97-AF65-F5344CB8AC3E}">
        <p14:creationId xmlns:p14="http://schemas.microsoft.com/office/powerpoint/2010/main" val="1573067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achieve a culture of quality, and organization must have the systems and structure in place to support QI. QI must be aligned with the organization’s mission, vision, and strategic plan and linked to organizational and individual performance. The following are components of a strong QI infrastructure</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endParaRPr lang="en-US" sz="11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QI Governing Body is a cross-sectional group of staff which governs the agency’s quality program, overseeing the implementation QI initiatives, supporting individual QI projects, reviewing performance data and reporting progress, mentoring</a:t>
            </a:r>
            <a:r>
              <a:rPr lang="en-US" sz="1200" kern="1200" baseline="0" dirty="0" smtClean="0">
                <a:solidFill>
                  <a:schemeClr val="tx1"/>
                </a:solidFill>
                <a:effectLst/>
                <a:latin typeface="+mn-lt"/>
                <a:ea typeface="+mn-ea"/>
                <a:cs typeface="+mn-cs"/>
              </a:rPr>
              <a:t> staff,</a:t>
            </a:r>
            <a:r>
              <a:rPr lang="en-US" sz="1200" kern="1200" dirty="0" smtClean="0">
                <a:solidFill>
                  <a:schemeClr val="tx1"/>
                </a:solidFill>
                <a:effectLst/>
                <a:latin typeface="+mn-lt"/>
                <a:ea typeface="+mn-ea"/>
                <a:cs typeface="+mn-cs"/>
              </a:rPr>
              <a:t> and recommending next steps. </a:t>
            </a:r>
            <a:endParaRPr lang="en-US" sz="11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The performance management system (PM System) provides a framework for measuring, monitoring, and reporting progress toward strategic organization, division, and program goals and objectives. It provides a structured, data-driven approach to identifying and prioritizing necessary QI projects. Progress</a:t>
            </a:r>
            <a:r>
              <a:rPr lang="en-US" sz="1200" kern="1200" baseline="0" dirty="0" smtClean="0">
                <a:solidFill>
                  <a:schemeClr val="tx1"/>
                </a:solidFill>
                <a:effectLst/>
                <a:latin typeface="+mn-lt"/>
                <a:ea typeface="+mn-ea"/>
                <a:cs typeface="+mn-cs"/>
              </a:rPr>
              <a:t> against the agency strategic plan should be monitored with the PM system and work teams should link their performance goals to the strategic plan. </a:t>
            </a:r>
            <a:r>
              <a:rPr lang="en-US" sz="1200" kern="1200" dirty="0" smtClean="0">
                <a:solidFill>
                  <a:schemeClr val="tx1"/>
                </a:solidFill>
                <a:effectLst/>
                <a:latin typeface="+mn-lt"/>
                <a:ea typeface="+mn-ea"/>
                <a:cs typeface="+mn-cs"/>
              </a:rPr>
              <a:t>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QI plan </a:t>
            </a:r>
            <a:r>
              <a:rPr lang="en-US" sz="1200" kern="1200" dirty="0" smtClean="0">
                <a:solidFill>
                  <a:schemeClr val="tx1"/>
                </a:solidFill>
                <a:effectLst/>
                <a:latin typeface="+mn-lt"/>
                <a:ea typeface="+mn-ea"/>
                <a:cs typeface="+mn-cs"/>
              </a:rPr>
              <a:t>outlines the agency’s QI goals and objectives, providing direction and structure for QI efforts. </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We</a:t>
            </a:r>
            <a:r>
              <a:rPr lang="en-US" sz="1100" kern="1200" baseline="0" dirty="0" smtClean="0">
                <a:solidFill>
                  <a:schemeClr val="tx1"/>
                </a:solidFill>
                <a:effectLst/>
                <a:latin typeface="+mn-lt"/>
                <a:ea typeface="+mn-ea"/>
                <a:cs typeface="+mn-cs"/>
              </a:rPr>
              <a:t> will now discuss the QI Infrastructure the agency currently has in place. </a:t>
            </a:r>
            <a:endParaRPr lang="en-US" sz="1100" kern="1200" dirty="0" smtClean="0">
              <a:solidFill>
                <a:schemeClr val="tx1"/>
              </a:solidFill>
              <a:effectLst/>
              <a:latin typeface="+mn-lt"/>
              <a:ea typeface="+mn-ea"/>
              <a:cs typeface="+mn-cs"/>
            </a:endParaRPr>
          </a:p>
          <a:p>
            <a:endParaRPr lang="en-US" b="1" u="sng" dirty="0" smtClean="0"/>
          </a:p>
          <a:p>
            <a:r>
              <a:rPr lang="en-US" b="1" u="sng" dirty="0" smtClean="0"/>
              <a:t>Facilitator Instructions:</a:t>
            </a:r>
            <a:r>
              <a:rPr lang="en-US" b="1" u="sng" baseline="0" dirty="0" smtClean="0"/>
              <a:t> </a:t>
            </a:r>
          </a:p>
          <a:p>
            <a:pPr marL="171450" indent="-171450">
              <a:buFont typeface="Arial" panose="020B0604020202020204" pitchFamily="34" charset="0"/>
              <a:buChar char="•"/>
            </a:pPr>
            <a:r>
              <a:rPr lang="en-US" b="0" baseline="0" dirty="0" smtClean="0"/>
              <a:t>Tailor the next four slides to describe the agency’s current QI infrastructure</a:t>
            </a:r>
          </a:p>
          <a:p>
            <a:endParaRPr lang="en-US" b="1"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14</a:t>
            </a:fld>
            <a:endParaRPr lang="en-US"/>
          </a:p>
        </p:txBody>
      </p:sp>
    </p:spTree>
    <p:extLst>
      <p:ext uri="{BB962C8B-B14F-4D97-AF65-F5344CB8AC3E}">
        <p14:creationId xmlns:p14="http://schemas.microsoft.com/office/powerpoint/2010/main" val="349874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r>
              <a:rPr lang="en-US" b="1" u="sng" baseline="0" dirty="0" smtClean="0"/>
              <a:t>Talking points: </a:t>
            </a:r>
          </a:p>
          <a:p>
            <a:pPr marL="171450" indent="-171450">
              <a:buFont typeface="Arial" panose="020B0604020202020204" pitchFamily="34" charset="0"/>
              <a:buChar char="•"/>
            </a:pPr>
            <a:r>
              <a:rPr lang="en-US" b="0" baseline="0" dirty="0" smtClean="0"/>
              <a:t>The QI governing body is a cross-departmental group responsible for overseeing the QI program. </a:t>
            </a:r>
          </a:p>
          <a:p>
            <a:pPr marL="171450" indent="-171450">
              <a:buFont typeface="Arial" panose="020B0604020202020204" pitchFamily="34" charset="0"/>
              <a:buChar char="•"/>
            </a:pPr>
            <a:r>
              <a:rPr lang="en-US" b="0" baseline="0" dirty="0" smtClean="0"/>
              <a:t>Discuss the roles and responsibilities, frequency of meetings, accomplishments to date, and current initiatives.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Listed on the slide are members of our QI governing body. Every work unit/department in the agency is represented on this committee. We encourage you to reach out to any of these staff to discuss QI related matters. </a:t>
            </a:r>
          </a:p>
          <a:p>
            <a:pPr marL="0" indent="0">
              <a:buFontTx/>
              <a:buNone/>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Facilitator’s Instructions: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Tailor the slide, adding the</a:t>
            </a:r>
            <a:r>
              <a:rPr lang="en-US" b="0" baseline="0" dirty="0" smtClean="0"/>
              <a:t> name you use at your health department.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List the members of your PM/QI council</a:t>
            </a:r>
            <a:r>
              <a:rPr lang="en-US" b="0" baseline="0" dirty="0" smtClean="0"/>
              <a:t> and b</a:t>
            </a:r>
            <a:r>
              <a:rPr lang="en-US" b="0" dirty="0" smtClean="0"/>
              <a:t>riefly</a:t>
            </a:r>
            <a:r>
              <a:rPr lang="en-US" b="0" baseline="0" dirty="0" smtClean="0"/>
              <a:t> discuss their</a:t>
            </a:r>
            <a:r>
              <a:rPr lang="en-US" b="0" dirty="0" smtClean="0"/>
              <a:t> responsibilities</a:t>
            </a:r>
            <a:r>
              <a:rPr lang="en-US" b="0" baseline="0" dirty="0" smtClean="0"/>
              <a:t> and</a:t>
            </a:r>
            <a:r>
              <a:rPr lang="en-US" b="0" dirty="0" smtClean="0"/>
              <a:t> current projects.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Encourage staff to reach out to their respective PM/QI council member with QI questions, concerns, or ideas. </a:t>
            </a:r>
          </a:p>
          <a:p>
            <a:pPr marL="0" indent="0">
              <a:buFontTx/>
              <a:buNone/>
            </a:pPr>
            <a:endParaRPr lang="en-US" b="1" baseline="0"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15</a:t>
            </a:fld>
            <a:endParaRPr lang="en-US"/>
          </a:p>
        </p:txBody>
      </p:sp>
    </p:spTree>
    <p:extLst>
      <p:ext uri="{BB962C8B-B14F-4D97-AF65-F5344CB8AC3E}">
        <p14:creationId xmlns:p14="http://schemas.microsoft.com/office/powerpoint/2010/main" val="3637153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Performance</a:t>
            </a:r>
            <a:r>
              <a:rPr lang="en-US" baseline="0" dirty="0" smtClean="0"/>
              <a:t> </a:t>
            </a:r>
            <a:r>
              <a:rPr lang="en-US" dirty="0" smtClean="0"/>
              <a:t>management is the practice of actively using performance data to assess how well we are meeting our</a:t>
            </a:r>
            <a:r>
              <a:rPr lang="en-US" baseline="0" dirty="0" smtClean="0"/>
              <a:t> goals and objectives and </a:t>
            </a:r>
            <a:r>
              <a:rPr lang="en-US" dirty="0" smtClean="0"/>
              <a:t>identify</a:t>
            </a:r>
            <a:r>
              <a:rPr lang="en-US" baseline="0" dirty="0" smtClean="0"/>
              <a:t> improvement areas</a:t>
            </a:r>
            <a:r>
              <a:rPr lang="en-US" dirty="0" smtClean="0"/>
              <a:t>. </a:t>
            </a:r>
            <a:r>
              <a:rPr lang="en-US" baseline="0" dirty="0" smtClean="0">
                <a:ea typeface="Times New Roman" panose="02020603050405020304" pitchFamily="18" charset="0"/>
                <a:cs typeface="Times New Roman" panose="02020603050405020304" pitchFamily="18" charset="0"/>
              </a:rPr>
              <a:t>This involves setting performance measures that are monitored and reported regularly. These measures provide meaningful feedback about how we are performing in areas of strategic importance to the department and the community.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a typeface="Times New Roman" panose="02020603050405020304" pitchFamily="18" charset="0"/>
                <a:cs typeface="Times New Roman" panose="02020603050405020304" pitchFamily="18" charset="0"/>
              </a:rPr>
              <a:t>This also involves setting standards or targets for our staff to meet in areas that are central to our strategic direction and to specific programs. </a:t>
            </a:r>
            <a:r>
              <a:rPr lang="en-US" baseline="0" dirty="0" smtClean="0"/>
              <a:t>For example, we may want to achieve 85% client satisfaction across all clinics or 90% of high risk MCH clients completing risk factor awareness classes report abstaining from during pregnancy.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Progress against these standards, measures, and agency goals should be reported regularly to our key stakeholders including leadership, funders, governing body, and constituents. </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a typeface="Times New Roman" panose="02020603050405020304" pitchFamily="18" charset="0"/>
                <a:cs typeface="Times New Roman" panose="02020603050405020304" pitchFamily="18" charset="0"/>
              </a:rPr>
              <a:t>Those areas in which we are not performing where we would like to be may be prioritized for a QI project. </a:t>
            </a:r>
            <a:endParaRPr lang="en-US" b="1"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You can see how the PM system provides a critical framework to identify gaps, give employees feedback on performance, and to make</a:t>
            </a:r>
            <a:r>
              <a:rPr lang="en-US" baseline="0" dirty="0" smtClean="0"/>
              <a:t> improvements.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Collection of performance data is NOT about punishing employees for poor performance, but rather, a meaningful feedback system to help programs continuously improve to better meet the community’s needs and improve overall health.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smtClean="0"/>
          </a:p>
          <a:p>
            <a:r>
              <a:rPr lang="en-US" b="1" u="sng" dirty="0" smtClean="0"/>
              <a:t>Facilitator Instructions:</a:t>
            </a:r>
            <a:r>
              <a:rPr lang="en-US" b="1" u="sng" baseline="0" dirty="0" smtClean="0"/>
              <a:t> </a:t>
            </a:r>
          </a:p>
          <a:p>
            <a:pPr marL="171450" indent="-171450">
              <a:buFont typeface="Arial" panose="020B0604020202020204" pitchFamily="34" charset="0"/>
              <a:buChar char="•"/>
            </a:pPr>
            <a:r>
              <a:rPr lang="en-US" b="0" baseline="0" dirty="0" smtClean="0"/>
              <a:t>The graphic presented on the slide is the Turning Point Framework for performance management. Update the graphic to use the PM framework used at your agency (e.g. Baldrige, Balanced Scorecard). </a:t>
            </a:r>
          </a:p>
          <a:p>
            <a:pPr marL="171450" indent="-171450">
              <a:buFont typeface="Arial" panose="020B0604020202020204" pitchFamily="34" charset="0"/>
              <a:buChar char="•"/>
            </a:pPr>
            <a:r>
              <a:rPr lang="en-US" b="0" baseline="0" dirty="0" smtClean="0"/>
              <a:t>Use the next slide to discuss your agency’s current PM efforts. </a:t>
            </a:r>
          </a:p>
          <a:p>
            <a:endParaRPr lang="en-US" b="1" baseline="0"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16</a:t>
            </a:fld>
            <a:endParaRPr lang="en-US"/>
          </a:p>
        </p:txBody>
      </p:sp>
    </p:spTree>
    <p:extLst>
      <p:ext uri="{BB962C8B-B14F-4D97-AF65-F5344CB8AC3E}">
        <p14:creationId xmlns:p14="http://schemas.microsoft.com/office/powerpoint/2010/main" val="2468316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a typeface="Times New Roman" panose="02020603050405020304" pitchFamily="18" charset="0"/>
                <a:cs typeface="Times New Roman" panose="02020603050405020304" pitchFamily="18" charset="0"/>
              </a:rPr>
              <a:t>To put this</a:t>
            </a:r>
            <a:r>
              <a:rPr lang="en-US" baseline="0" dirty="0" smtClean="0">
                <a:ea typeface="Times New Roman" panose="02020603050405020304" pitchFamily="18" charset="0"/>
                <a:cs typeface="Times New Roman" panose="02020603050405020304" pitchFamily="18" charset="0"/>
              </a:rPr>
              <a:t> into the context of our health department, I will briefly go over how performance management works 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a typeface="Times New Roman" panose="02020603050405020304" pitchFamily="18" charset="0"/>
                <a:cs typeface="Times New Roman" panose="02020603050405020304" pitchFamily="18" charset="0"/>
              </a:rPr>
              <a:t>Discuss current performance management efforts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a typeface="Times New Roman" panose="02020603050405020304" pitchFamily="18" charset="0"/>
                <a:cs typeface="Times New Roman" panose="02020603050405020304" pitchFamily="18" charset="0"/>
              </a:rPr>
              <a:t>Announce any upcoming PM trainings or agency initiatives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a typeface="Times New Roman" panose="02020603050405020304" pitchFamily="18" charset="0"/>
                <a:cs typeface="Times New Roman" panose="02020603050405020304" pitchFamily="18" charset="0"/>
              </a:rPr>
              <a:t>Identify next steps for PM at the agency </a:t>
            </a:r>
            <a:endParaRPr lang="en-US" dirty="0" smtClean="0">
              <a:ea typeface="Times New Roman" panose="02020603050405020304" pitchFamily="18" charset="0"/>
              <a:cs typeface="Times New Roman" panose="02020603050405020304" pitchFamily="18" charset="0"/>
            </a:endParaRPr>
          </a:p>
          <a:p>
            <a:endParaRPr lang="en-US" b="1" dirty="0" smtClean="0"/>
          </a:p>
          <a:p>
            <a:r>
              <a:rPr lang="en-US" b="1" u="sng" dirty="0" smtClean="0"/>
              <a:t>Facilitation</a:t>
            </a:r>
            <a:r>
              <a:rPr lang="en-US" b="1" u="sng" baseline="0" dirty="0" smtClean="0"/>
              <a:t> Questions: </a:t>
            </a:r>
          </a:p>
          <a:p>
            <a:pPr marL="171450" indent="-171450">
              <a:buFont typeface="Arial" panose="020B0604020202020204" pitchFamily="34" charset="0"/>
              <a:buChar char="•"/>
            </a:pPr>
            <a:r>
              <a:rPr lang="en-US" b="0" u="none" baseline="0" dirty="0" smtClean="0"/>
              <a:t>Ask the audience for a show of hands of who is already collecting performance data. </a:t>
            </a:r>
          </a:p>
          <a:p>
            <a:pPr marL="171450" indent="-171450">
              <a:buFont typeface="Arial" panose="020B0604020202020204" pitchFamily="34" charset="0"/>
              <a:buChar char="•"/>
            </a:pPr>
            <a:r>
              <a:rPr lang="en-US" b="0" u="none" baseline="0" dirty="0" smtClean="0"/>
              <a:t>Ask for a volunteer to discuss what type of performance data is collected and how it is used. </a:t>
            </a:r>
            <a:endParaRPr lang="en-US" b="0" u="none" dirty="0" smtClean="0"/>
          </a:p>
          <a:p>
            <a:endParaRPr lang="en-US" b="1" u="sng" dirty="0" smtClean="0"/>
          </a:p>
          <a:p>
            <a:r>
              <a:rPr lang="en-US" b="1" u="sng" dirty="0" smtClean="0"/>
              <a:t>Facilitator Instructions:</a:t>
            </a:r>
            <a:r>
              <a:rPr lang="en-US" b="1" u="sng" baseline="0" dirty="0" smtClean="0"/>
              <a:t> </a:t>
            </a:r>
          </a:p>
          <a:p>
            <a:pPr marL="171450" indent="-171450">
              <a:buFont typeface="Arial" panose="020B0604020202020204" pitchFamily="34" charset="0"/>
              <a:buChar char="•"/>
            </a:pPr>
            <a:r>
              <a:rPr lang="en-US" b="0" baseline="0" dirty="0" smtClean="0"/>
              <a:t>Add current internal PM activities, perhaps an example of how PM has informed one of your QI projects, and next steps with continuing to develop PM system. It may help to give an example here of an area that your HD monitors and selected for a QI project. </a:t>
            </a:r>
          </a:p>
          <a:p>
            <a:pPr marL="171450" indent="-171450">
              <a:buFont typeface="Arial" panose="020B0604020202020204" pitchFamily="34" charset="0"/>
              <a:buChar char="•"/>
            </a:pPr>
            <a:r>
              <a:rPr lang="en-US" b="0" baseline="0" dirty="0" smtClean="0"/>
              <a:t>Customize explanation depending on your stage of PM adoption. If just getting started, talk about desired future state rather than current state of PM.</a:t>
            </a:r>
          </a:p>
          <a:p>
            <a:endParaRPr lang="en-US" b="0" baseline="0" dirty="0" smtClean="0"/>
          </a:p>
          <a:p>
            <a:endParaRPr lang="en-US" b="1" baseline="0" dirty="0" smtClean="0"/>
          </a:p>
          <a:p>
            <a:pPr marL="171450" indent="-171450">
              <a:buFontTx/>
              <a:buChar char="-"/>
            </a:pPr>
            <a:endParaRPr lang="en-US" b="1"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17</a:t>
            </a:fld>
            <a:endParaRPr lang="en-US"/>
          </a:p>
        </p:txBody>
      </p:sp>
    </p:spTree>
    <p:extLst>
      <p:ext uri="{BB962C8B-B14F-4D97-AF65-F5344CB8AC3E}">
        <p14:creationId xmlns:p14="http://schemas.microsoft.com/office/powerpoint/2010/main" val="1011371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p>
          <a:p>
            <a:pPr marL="171450" indent="-171450">
              <a:buFont typeface="Arial" panose="020B0604020202020204" pitchFamily="34" charset="0"/>
              <a:buChar char="•"/>
            </a:pPr>
            <a:r>
              <a:rPr lang="en-US" dirty="0" smtClean="0"/>
              <a:t>The third main component</a:t>
            </a:r>
            <a:r>
              <a:rPr lang="en-US" baseline="0" dirty="0" smtClean="0"/>
              <a:t> of an effective QI infrastructure is the QI plan, which provides direction and structure for our QI projects and how the agency will achieve a culture of QI.  The QI Plan is a living document, so we will </a:t>
            </a:r>
            <a:r>
              <a:rPr lang="en-US" dirty="0" smtClean="0"/>
              <a:t>continuously evaluate and revise the QI plan to progress further along the QI Roadmap. </a:t>
            </a:r>
          </a:p>
          <a:p>
            <a:endParaRPr lang="en-US" b="1" baseline="0" dirty="0" smtClean="0"/>
          </a:p>
          <a:p>
            <a:r>
              <a:rPr lang="en-US" b="1" u="sng" baseline="0" dirty="0" smtClean="0"/>
              <a:t>Facilitator Instructions: </a:t>
            </a:r>
          </a:p>
          <a:p>
            <a:pPr marL="171450" indent="-171450">
              <a:buFont typeface="Arial" panose="020B0604020202020204" pitchFamily="34" charset="0"/>
              <a:buChar char="•"/>
            </a:pPr>
            <a:r>
              <a:rPr lang="en-US" b="0" baseline="0" dirty="0" smtClean="0"/>
              <a:t>Describe the current status of the QI plan (e.g. in progress, formally adopted, primary goals), share a screen shot if available, and share the QI plan via email or how staff can access it as follow up, if possible. </a:t>
            </a:r>
            <a:endParaRPr lang="en-US" b="0"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18</a:t>
            </a:fld>
            <a:endParaRPr lang="en-US"/>
          </a:p>
        </p:txBody>
      </p:sp>
    </p:spTree>
    <p:extLst>
      <p:ext uri="{BB962C8B-B14F-4D97-AF65-F5344CB8AC3E}">
        <p14:creationId xmlns:p14="http://schemas.microsoft.com/office/powerpoint/2010/main" val="3262487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Continuous process or quality improvement is</a:t>
            </a:r>
            <a:r>
              <a:rPr lang="en-US" baseline="0" dirty="0" smtClean="0"/>
              <a:t> a</a:t>
            </a:r>
            <a:r>
              <a:rPr lang="en-US" dirty="0" smtClean="0"/>
              <a:t>n ongoing quest to improve processes by identifying root causes of problems and making plans to address those root</a:t>
            </a:r>
            <a:r>
              <a:rPr lang="en-US" baseline="0" dirty="0" smtClean="0"/>
              <a:t> causes</a:t>
            </a:r>
            <a:r>
              <a:rPr lang="en-US" dirty="0" smtClean="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Performance is improved through the systematic application of proven QI methodologies that engage work team members in developing permanent changes to processes to reduce waste, improve quality of services, and increase customer satisfaction. </a:t>
            </a:r>
            <a:endParaRPr lang="en-US"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 our QI culture advances, CPI becomes increasingly embedded into daily improvement activities as part of normal work in addition to being applied through formal QI projects, resulting in broader and more rapid process improvement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goal is not perfection, but continuous improvement. It involves gradual improvements to everyday processes using a defined method.</a:t>
            </a:r>
            <a:r>
              <a:rPr lang="en-US" baseline="0" dirty="0" smtClean="0"/>
              <a:t> We are going to illustrate how this process works with example(s) from our health department.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indent="0">
              <a:buFont typeface="Arial" panose="020B0604020202020204" pitchFamily="34" charset="0"/>
              <a:buNone/>
            </a:pPr>
            <a:r>
              <a:rPr lang="en-US" b="1" u="sng" baseline="0" dirty="0" smtClean="0"/>
              <a:t>Facilitation Questions: </a:t>
            </a:r>
          </a:p>
          <a:p>
            <a:pPr marL="171450" indent="-171450">
              <a:buFont typeface="Arial" panose="020B0604020202020204" pitchFamily="34" charset="0"/>
              <a:buChar char="•"/>
            </a:pPr>
            <a:r>
              <a:rPr lang="en-US" baseline="0" dirty="0" smtClean="0"/>
              <a:t>Can you think of any possible QI projects that could improve performance in your work unit or at the agency level?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u="sng" baseline="0" dirty="0" smtClean="0"/>
              <a:t>Facilitator Instructions: </a:t>
            </a:r>
          </a:p>
          <a:p>
            <a:pPr marL="171450" indent="-171450">
              <a:buFont typeface="Arial" panose="020B0604020202020204" pitchFamily="34" charset="0"/>
              <a:buChar char="•"/>
            </a:pPr>
            <a:r>
              <a:rPr lang="en-US" dirty="0" smtClean="0"/>
              <a:t>Customize this slide with the QI process(</a:t>
            </a:r>
            <a:r>
              <a:rPr lang="en-US" dirty="0" err="1" smtClean="0"/>
              <a:t>es</a:t>
            </a:r>
            <a:r>
              <a:rPr lang="en-US" dirty="0" smtClean="0"/>
              <a:t>) your agency uses, </a:t>
            </a:r>
            <a:r>
              <a:rPr lang="en-US" baseline="0" dirty="0" smtClean="0"/>
              <a:t> replacing the Model for Improvement if not relevant to your agency</a:t>
            </a:r>
            <a:r>
              <a:rPr lang="en-US" dirty="0" smtClean="0"/>
              <a:t>.</a:t>
            </a:r>
          </a:p>
          <a:p>
            <a:pPr marL="171450" indent="-171450">
              <a:buFont typeface="Arial" panose="020B0604020202020204" pitchFamily="34" charset="0"/>
              <a:buChar char="•"/>
            </a:pPr>
            <a:r>
              <a:rPr lang="en-US" b="0" dirty="0" smtClean="0"/>
              <a:t>Use </a:t>
            </a:r>
            <a:r>
              <a:rPr lang="en-US" b="0" baseline="0" dirty="0" smtClean="0"/>
              <a:t>next 2 slides to give examples of results achieved from past QI initiatives and current projects underway </a:t>
            </a:r>
            <a:endParaRPr lang="en-US" b="0"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19</a:t>
            </a:fld>
            <a:endParaRPr lang="en-US"/>
          </a:p>
        </p:txBody>
      </p:sp>
    </p:spTree>
    <p:extLst>
      <p:ext uri="{BB962C8B-B14F-4D97-AF65-F5344CB8AC3E}">
        <p14:creationId xmlns:p14="http://schemas.microsoft.com/office/powerpoint/2010/main" val="221185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p>
          <a:p>
            <a:pPr marL="171450" indent="-171450">
              <a:buFont typeface="Arial" panose="020B0604020202020204" pitchFamily="34" charset="0"/>
              <a:buChar char="•"/>
            </a:pPr>
            <a:r>
              <a:rPr lang="en-US" baseline="0" dirty="0" smtClean="0"/>
              <a:t>Briefly discuss the objectives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u="sng" baseline="0" dirty="0" smtClean="0"/>
              <a:t>Facilitator Instructions: </a:t>
            </a:r>
          </a:p>
          <a:p>
            <a:pPr marL="171450" indent="-171450">
              <a:buFont typeface="Arial" panose="020B0604020202020204" pitchFamily="34" charset="0"/>
              <a:buChar char="•"/>
            </a:pPr>
            <a:r>
              <a:rPr lang="en-US" baseline="0" dirty="0" smtClean="0"/>
              <a:t>The remaining slides address all of the 6 objectives listed on this slide. Your agency may not need to use all of the slides in this presentation. </a:t>
            </a:r>
          </a:p>
          <a:p>
            <a:pPr marL="171450" indent="-171450">
              <a:buFont typeface="Arial" panose="020B0604020202020204" pitchFamily="34" charset="0"/>
              <a:buChar char="•"/>
            </a:pPr>
            <a:r>
              <a:rPr lang="en-US" baseline="0" dirty="0" smtClean="0"/>
              <a:t>Identify the objectives that best meet your agency’s needs and select the slides that will meet those objectives. </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2</a:t>
            </a:fld>
            <a:endParaRPr lang="en-US"/>
          </a:p>
        </p:txBody>
      </p:sp>
    </p:spTree>
    <p:extLst>
      <p:ext uri="{BB962C8B-B14F-4D97-AF65-F5344CB8AC3E}">
        <p14:creationId xmlns:p14="http://schemas.microsoft.com/office/powerpoint/2010/main" val="109538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indent="-171450">
              <a:buFont typeface="Arial" panose="020B0604020202020204" pitchFamily="34" charset="0"/>
              <a:buChar char="•"/>
            </a:pPr>
            <a:r>
              <a:rPr lang="en-US" b="0" dirty="0" smtClean="0"/>
              <a:t>I’m going to ask [staff member] to share</a:t>
            </a:r>
            <a:r>
              <a:rPr lang="en-US" b="0" baseline="0" dirty="0" smtClean="0"/>
              <a:t> a recent QI initiative with the group, so we can see what CQI looks like at our health department. </a:t>
            </a:r>
          </a:p>
          <a:p>
            <a:pPr marL="0" indent="0">
              <a:buFont typeface="Arial" panose="020B0604020202020204" pitchFamily="34" charset="0"/>
              <a:buNone/>
            </a:pPr>
            <a:endParaRPr lang="en-US" b="0" dirty="0" smtClean="0"/>
          </a:p>
          <a:p>
            <a:endParaRPr lang="en-US" b="1" dirty="0" smtClean="0"/>
          </a:p>
          <a:p>
            <a:r>
              <a:rPr lang="en-US" b="1" u="sng" dirty="0" smtClean="0"/>
              <a:t>Facilitator Instructions: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Add QI initiative examples here</a:t>
            </a:r>
            <a:r>
              <a:rPr lang="en-US" baseline="0" dirty="0" smtClean="0"/>
              <a:t>, if available. The slide could include a summary of results or a storyboard of the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Ask staff who have participated in QI projects to present on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Ideally present in diagram format so that the PDSA process is easy to see. Call out the aim of the initiative and walk through the process used to achieve improvement.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Add additional slides for each QI project being shared. </a:t>
            </a:r>
            <a:endParaRPr lang="en-US" b="0" dirty="0" smtClean="0"/>
          </a:p>
          <a:p>
            <a:endParaRPr lang="en-US" b="0"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20</a:t>
            </a:fld>
            <a:endParaRPr lang="en-US"/>
          </a:p>
        </p:txBody>
      </p:sp>
    </p:spTree>
    <p:extLst>
      <p:ext uri="{BB962C8B-B14F-4D97-AF65-F5344CB8AC3E}">
        <p14:creationId xmlns:p14="http://schemas.microsoft.com/office/powerpoint/2010/main" val="3248939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br>
              <a:rPr lang="en-US" b="1" u="sng" baseline="0" dirty="0" smtClean="0"/>
            </a:br>
            <a:endParaRPr lang="en-US" b="1" u="sng" baseline="0" dirty="0" smtClean="0"/>
          </a:p>
          <a:p>
            <a:pPr marL="171450" indent="-171450">
              <a:buFont typeface="Arial" panose="020B0604020202020204" pitchFamily="34" charset="0"/>
              <a:buChar char="•"/>
            </a:pPr>
            <a:r>
              <a:rPr lang="en-US" b="0" dirty="0" smtClean="0"/>
              <a:t>Lets spend a few minutes discussing staff</a:t>
            </a:r>
            <a:r>
              <a:rPr lang="en-US" b="0" baseline="0" dirty="0" smtClean="0"/>
              <a:t> roles in developing a culture of QI at our agency. </a:t>
            </a:r>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r>
              <a:rPr lang="en-US" b="1" u="sng" baseline="0" dirty="0" smtClean="0"/>
              <a:t>Facilitator Instructions: </a:t>
            </a:r>
          </a:p>
          <a:p>
            <a:pPr marL="171450" indent="-171450">
              <a:buFont typeface="Arial" panose="020B0604020202020204" pitchFamily="34" charset="0"/>
              <a:buChar char="•"/>
            </a:pPr>
            <a:r>
              <a:rPr lang="en-US" b="0" baseline="0" dirty="0" smtClean="0"/>
              <a:t>Slides 23-26 offer suggested QI related roles and responsibilities based on level of staff (e.g. leaders, general staff). </a:t>
            </a:r>
          </a:p>
          <a:p>
            <a:pPr marL="171450" indent="-171450">
              <a:buFont typeface="Arial" panose="020B0604020202020204" pitchFamily="34" charset="0"/>
              <a:buChar char="•"/>
            </a:pPr>
            <a:r>
              <a:rPr lang="en-US" b="0" baseline="0" dirty="0" smtClean="0"/>
              <a:t>It is important to articulate expectations of staff. Tailor these slides to address the expectations of staff around QI. </a:t>
            </a:r>
          </a:p>
          <a:p>
            <a:pPr marL="171450" indent="-171450">
              <a:buFont typeface="Arial" panose="020B0604020202020204" pitchFamily="34" charset="0"/>
              <a:buChar char="•"/>
            </a:pPr>
            <a:endParaRPr lang="en-US" b="0"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21</a:t>
            </a:fld>
            <a:endParaRPr lang="en-US"/>
          </a:p>
        </p:txBody>
      </p:sp>
    </p:spTree>
    <p:extLst>
      <p:ext uri="{BB962C8B-B14F-4D97-AF65-F5344CB8AC3E}">
        <p14:creationId xmlns:p14="http://schemas.microsoft.com/office/powerpoint/2010/main" val="709473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p>
          <a:p>
            <a:pPr marL="171450" indent="-171450">
              <a:buFont typeface="Arial" panose="020B0604020202020204" pitchFamily="34" charset="0"/>
              <a:buChar char="•"/>
            </a:pPr>
            <a:r>
              <a:rPr lang="en-US" dirty="0" smtClean="0"/>
              <a:t>Senior leadership set the tone for our</a:t>
            </a:r>
            <a:r>
              <a:rPr lang="en-US" baseline="0" dirty="0" smtClean="0"/>
              <a:t> agency culture of quality. They ensure we have dedicated resources for QI, such as time to work on QI projects and participate in QI training.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u="sng" baseline="0" dirty="0" smtClean="0"/>
              <a:t>Facilitator Instructions: </a:t>
            </a:r>
          </a:p>
          <a:p>
            <a:pPr marL="171450" indent="-171450">
              <a:buFont typeface="Arial" panose="020B0604020202020204" pitchFamily="34" charset="0"/>
              <a:buChar char="•"/>
            </a:pPr>
            <a:r>
              <a:rPr lang="en-US" dirty="0" smtClean="0"/>
              <a:t>Customize slide for your health department with language on senior</a:t>
            </a:r>
            <a:r>
              <a:rPr lang="en-US" baseline="0" dirty="0" smtClean="0"/>
              <a:t> leadership’s role in QI</a:t>
            </a:r>
            <a:endParaRPr lang="en-US" dirty="0" smtClean="0"/>
          </a:p>
          <a:p>
            <a:pPr marL="171450" indent="-171450">
              <a:buFont typeface="Arial" panose="020B0604020202020204" pitchFamily="34" charset="0"/>
              <a:buChar char="•"/>
            </a:pPr>
            <a:r>
              <a:rPr lang="en-US" baseline="0" dirty="0" smtClean="0"/>
              <a:t>Again, senior leadership should present here if present on how they are promoting a culture of quality.</a:t>
            </a:r>
            <a:endParaRPr lang="en-US"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22</a:t>
            </a:fld>
            <a:endParaRPr lang="en-US"/>
          </a:p>
        </p:txBody>
      </p:sp>
    </p:spTree>
    <p:extLst>
      <p:ext uri="{BB962C8B-B14F-4D97-AF65-F5344CB8AC3E}">
        <p14:creationId xmlns:p14="http://schemas.microsoft.com/office/powerpoint/2010/main" val="3618800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p>
          <a:p>
            <a:pPr marL="171450" indent="-171450">
              <a:buFont typeface="Arial" panose="020B0604020202020204" pitchFamily="34" charset="0"/>
              <a:buChar char="•"/>
            </a:pPr>
            <a:r>
              <a:rPr lang="en-US" baseline="0" dirty="0" smtClean="0"/>
              <a:t>Managers and supervisors play important roles in facilitating a culture of QI by empowering staff under their supervision to learn and apply QI concepts.</a:t>
            </a:r>
          </a:p>
          <a:p>
            <a:pPr marL="171450" indent="-171450">
              <a:buFont typeface="Arial" panose="020B0604020202020204" pitchFamily="34" charset="0"/>
              <a:buChar char="•"/>
            </a:pPr>
            <a:r>
              <a:rPr lang="en-US" baseline="0" dirty="0" smtClean="0"/>
              <a:t>Discuss specific roles of managers and supervisors</a:t>
            </a:r>
          </a:p>
          <a:p>
            <a:pPr marL="171450" indent="-171450">
              <a:buFont typeface="Arial" panose="020B0604020202020204" pitchFamily="34" charset="0"/>
              <a:buChar char="•"/>
            </a:pPr>
            <a:endParaRPr lang="en-US" u="sng" baseline="0" dirty="0" smtClean="0"/>
          </a:p>
          <a:p>
            <a:pPr marL="0" indent="0">
              <a:buFont typeface="Arial" panose="020B0604020202020204" pitchFamily="34" charset="0"/>
              <a:buNone/>
            </a:pPr>
            <a:r>
              <a:rPr lang="en-US" b="1" u="sng" baseline="0" dirty="0" smtClean="0"/>
              <a:t>Facilitator Instructions: </a:t>
            </a:r>
          </a:p>
          <a:p>
            <a:pPr marL="171450" indent="-171450">
              <a:buFont typeface="Arial" panose="020B0604020202020204" pitchFamily="34" charset="0"/>
              <a:buChar char="•"/>
            </a:pPr>
            <a:r>
              <a:rPr lang="en-US" dirty="0" smtClean="0"/>
              <a:t>Customize slide for your health department with language on middle</a:t>
            </a:r>
            <a:r>
              <a:rPr lang="en-US" baseline="0" dirty="0" smtClean="0"/>
              <a:t> management’s role in QI</a:t>
            </a:r>
          </a:p>
          <a:p>
            <a:endParaRPr lang="en-US"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23</a:t>
            </a:fld>
            <a:endParaRPr lang="en-US"/>
          </a:p>
        </p:txBody>
      </p:sp>
    </p:spTree>
    <p:extLst>
      <p:ext uri="{BB962C8B-B14F-4D97-AF65-F5344CB8AC3E}">
        <p14:creationId xmlns:p14="http://schemas.microsoft.com/office/powerpoint/2010/main" val="2283791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p>
          <a:p>
            <a:pPr marL="171450" indent="-171450">
              <a:buFont typeface="Arial" panose="020B0604020202020204" pitchFamily="34" charset="0"/>
              <a:buChar char="•"/>
            </a:pPr>
            <a:r>
              <a:rPr lang="en-US" baseline="0" dirty="0" smtClean="0"/>
              <a:t>Our QI leadership team also plays an important role in helping us to build a robust QI infrastructure.</a:t>
            </a:r>
          </a:p>
          <a:p>
            <a:pPr marL="171450" indent="-171450">
              <a:buFont typeface="Arial" panose="020B0604020202020204" pitchFamily="34" charset="0"/>
              <a:buChar char="•"/>
            </a:pPr>
            <a:r>
              <a:rPr lang="en-US" baseline="0" dirty="0" smtClean="0"/>
              <a:t>Discuss specific roles of QI leaders</a:t>
            </a:r>
          </a:p>
          <a:p>
            <a:pPr marL="171450" indent="-171450">
              <a:buFont typeface="Arial" panose="020B0604020202020204" pitchFamily="34" charset="0"/>
              <a:buChar char="•"/>
            </a:pPr>
            <a:endParaRPr lang="en-US" u="sng" baseline="0" dirty="0" smtClean="0"/>
          </a:p>
          <a:p>
            <a:pPr marL="0" indent="0">
              <a:buFont typeface="Arial" panose="020B0604020202020204" pitchFamily="34" charset="0"/>
              <a:buNone/>
            </a:pPr>
            <a:r>
              <a:rPr lang="en-US" b="1" u="sng" baseline="0" dirty="0" smtClean="0"/>
              <a:t>Facilitator Instructions: </a:t>
            </a:r>
          </a:p>
          <a:p>
            <a:pPr marL="171450" indent="-171450">
              <a:buFont typeface="Arial" panose="020B0604020202020204" pitchFamily="34" charset="0"/>
              <a:buChar char="•"/>
            </a:pPr>
            <a:r>
              <a:rPr lang="en-US" dirty="0" smtClean="0"/>
              <a:t>Customize slide for your health department and language from your QI/PM council charter,</a:t>
            </a:r>
            <a:r>
              <a:rPr lang="en-US" baseline="0" dirty="0" smtClean="0"/>
              <a:t> if applicable</a:t>
            </a:r>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24</a:t>
            </a:fld>
            <a:endParaRPr lang="en-US"/>
          </a:p>
        </p:txBody>
      </p:sp>
    </p:spTree>
    <p:extLst>
      <p:ext uri="{BB962C8B-B14F-4D97-AF65-F5344CB8AC3E}">
        <p14:creationId xmlns:p14="http://schemas.microsoft.com/office/powerpoint/2010/main" val="4115426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p>
          <a:p>
            <a:pPr marL="171450" indent="-171450">
              <a:buFont typeface="Arial" panose="020B0604020202020204" pitchFamily="34" charset="0"/>
              <a:buChar char="•"/>
            </a:pPr>
            <a:r>
              <a:rPr lang="en-US" dirty="0" smtClean="0"/>
              <a:t>In order to achieve</a:t>
            </a:r>
            <a:r>
              <a:rPr lang="en-US" baseline="0" dirty="0" smtClean="0"/>
              <a:t> a culture of quality, we need everybody! Frontline and program staff, from their roles throughout the agency, have critical perspectives on how processes can be improved. As we offer more QI trainings, coaching, and mentorship, we hope to enhance the QI knowledge for all staff across the department. </a:t>
            </a:r>
          </a:p>
          <a:p>
            <a:pPr marL="171450" indent="-171450">
              <a:buFont typeface="Arial" panose="020B0604020202020204" pitchFamily="34" charset="0"/>
              <a:buChar char="•"/>
            </a:pPr>
            <a:r>
              <a:rPr lang="en-US" baseline="0" dirty="0" smtClean="0"/>
              <a:t>Discuss specific expectations of frontline staff</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u="sng" baseline="0" dirty="0" smtClean="0"/>
              <a:t>Facilitation Questions:</a:t>
            </a:r>
          </a:p>
          <a:p>
            <a:pPr marL="171450" indent="-171450">
              <a:buFont typeface="Arial" panose="020B0604020202020204" pitchFamily="34" charset="0"/>
              <a:buChar char="•"/>
            </a:pPr>
            <a:r>
              <a:rPr lang="en-US" baseline="0" dirty="0" smtClean="0"/>
              <a:t>What other ideas do you have of how staff can demonstrate a commitment to quality in everyday work?</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u="sng" baseline="0" dirty="0" smtClean="0"/>
              <a:t>Facilitator Instructions: </a:t>
            </a:r>
          </a:p>
          <a:p>
            <a:pPr marL="171450" indent="-171450">
              <a:buFont typeface="Arial" panose="020B0604020202020204" pitchFamily="34" charset="0"/>
              <a:buChar char="•"/>
            </a:pPr>
            <a:r>
              <a:rPr lang="en-US" dirty="0" smtClean="0"/>
              <a:t>Customize slide for your health department with specific</a:t>
            </a:r>
            <a:r>
              <a:rPr lang="en-US" baseline="0" dirty="0" smtClean="0"/>
              <a:t> QI roles and expectations of frontline staff. </a:t>
            </a:r>
          </a:p>
          <a:p>
            <a:endParaRPr lang="en-US"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25</a:t>
            </a:fld>
            <a:endParaRPr lang="en-US"/>
          </a:p>
        </p:txBody>
      </p:sp>
    </p:spTree>
    <p:extLst>
      <p:ext uri="{BB962C8B-B14F-4D97-AF65-F5344CB8AC3E}">
        <p14:creationId xmlns:p14="http://schemas.microsoft.com/office/powerpoint/2010/main" val="3327886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br>
              <a:rPr lang="en-US" b="1" u="sng" baseline="0" dirty="0" smtClean="0"/>
            </a:br>
            <a:endParaRPr lang="en-US" b="1" u="sng" baseline="0" dirty="0" smtClean="0"/>
          </a:p>
          <a:p>
            <a:pPr marL="171450" indent="-171450">
              <a:buFont typeface="Arial" panose="020B0604020202020204" pitchFamily="34" charset="0"/>
              <a:buChar char="•"/>
            </a:pPr>
            <a:r>
              <a:rPr lang="en-US" b="0" dirty="0" smtClean="0"/>
              <a:t>Now that we know what we mean by</a:t>
            </a:r>
            <a:r>
              <a:rPr lang="en-US" b="0" baseline="0" dirty="0" smtClean="0"/>
              <a:t> a culture of quality improvement, we need to assess where we currently fall on the QI Roadmap so we can identify strategies for moving this work forward. </a:t>
            </a:r>
          </a:p>
          <a:p>
            <a:pPr marL="171450" indent="-171450">
              <a:buFont typeface="Arial" panose="020B0604020202020204" pitchFamily="34" charset="0"/>
              <a:buChar char="•"/>
            </a:pPr>
            <a:r>
              <a:rPr lang="en-US" b="0" baseline="0" dirty="0" smtClean="0"/>
              <a:t>We will spend the next few minutes discussing our process for conducting a QI self-assessment, staff roles in this process, and how this will inform our agency QI plan. </a:t>
            </a:r>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r>
              <a:rPr lang="en-US" b="1" u="sng" baseline="0" dirty="0" smtClean="0"/>
              <a:t>Facilitator Instructions: </a:t>
            </a:r>
          </a:p>
          <a:p>
            <a:pPr marL="171450" indent="-171450">
              <a:buFont typeface="Arial" panose="020B0604020202020204" pitchFamily="34" charset="0"/>
              <a:buChar char="•"/>
            </a:pPr>
            <a:r>
              <a:rPr lang="en-US" b="0" baseline="0" dirty="0" smtClean="0"/>
              <a:t>Slides 27--31 describe the NACCHO Organizational Culture of Quality Improvement (QI SAT) and provide a space for presenting your agency’s process for conducting the assessment. Tailor these slides to reflect your process. </a:t>
            </a:r>
          </a:p>
          <a:p>
            <a:pPr marL="171450" indent="-171450">
              <a:buFont typeface="Arial" panose="020B0604020202020204" pitchFamily="34" charset="0"/>
              <a:buChar char="•"/>
            </a:pPr>
            <a:endParaRPr lang="en-US" b="0"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26</a:t>
            </a:fld>
            <a:endParaRPr lang="en-US"/>
          </a:p>
        </p:txBody>
      </p:sp>
    </p:spTree>
    <p:extLst>
      <p:ext uri="{BB962C8B-B14F-4D97-AF65-F5344CB8AC3E}">
        <p14:creationId xmlns:p14="http://schemas.microsoft.com/office/powerpoint/2010/main" val="1142077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 </a:t>
            </a:r>
          </a:p>
          <a:p>
            <a:pPr marL="171450" indent="-171450">
              <a:buFont typeface="Arial" panose="020B0604020202020204" pitchFamily="34" charset="0"/>
              <a:buChar char="•"/>
            </a:pPr>
            <a:r>
              <a:rPr lang="en-US" dirty="0" smtClean="0"/>
              <a:t>NACCHO also offers a formal Organizational Culture of Quality Self-Assessment Tool</a:t>
            </a:r>
            <a:r>
              <a:rPr lang="en-US" baseline="0" dirty="0" smtClean="0"/>
              <a:t>, referred to as the QI SAT from this point forward, to conduct an in-depth and objective assessment of QI culture across all six foundational elements. </a:t>
            </a:r>
          </a:p>
          <a:p>
            <a:pPr marL="171450" indent="-171450">
              <a:buFont typeface="Arial" panose="020B0604020202020204" pitchFamily="34" charset="0"/>
              <a:buChar char="•"/>
            </a:pPr>
            <a:r>
              <a:rPr lang="en-US" baseline="0" dirty="0" smtClean="0"/>
              <a:t>This is one of the most comprehensive QI assessment tools designed specifically for health departments and assesses culture across the 6 foundational elements we just discussed, and 20 sub-elements which offer a deeper dive into the foundational elements. </a:t>
            </a:r>
          </a:p>
          <a:p>
            <a:pPr marL="171450" indent="-171450">
              <a:buFont typeface="Arial" panose="020B0604020202020204" pitchFamily="34" charset="0"/>
              <a:buChar char="•"/>
            </a:pPr>
            <a:r>
              <a:rPr lang="en-US" baseline="0" dirty="0" smtClean="0"/>
              <a:t>It was designed to align with the QI Roadmap, results in a numerical scores for each foundational element and one overall score for the agency. This score identifies in which phase of the QI Roadmap we fall.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We are</a:t>
            </a:r>
            <a:r>
              <a:rPr lang="en-US" baseline="0" dirty="0" smtClean="0"/>
              <a:t> using the NACCHO QI Self-Assessment tool in order to have a standard way to measure ourselves against standards for the six foundational elements.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Once we have a score, the SAT provides a menu of transition strategies that we can use to move us from our current stage to the next stage. We will share our scoring summary with the whole staff when it is completed, along with the strategies we have chosen to move us to the next phase.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u="sng" baseline="0" dirty="0" smtClean="0"/>
              <a:t>Facilitator Instructions: </a:t>
            </a:r>
          </a:p>
          <a:p>
            <a:pPr marL="171450" indent="-171450">
              <a:buFont typeface="Arial" panose="020B0604020202020204" pitchFamily="34" charset="0"/>
              <a:buChar char="•"/>
            </a:pPr>
            <a:r>
              <a:rPr lang="en-US" baseline="0" dirty="0" smtClean="0"/>
              <a:t>If you are using an abridged version of the SAT tailor this slide, or add another slide, to describe the abridged tool and how it was adapted from the QI SAT. </a:t>
            </a:r>
            <a:endParaRPr lang="en-US" dirty="0"/>
          </a:p>
        </p:txBody>
      </p:sp>
      <p:sp>
        <p:nvSpPr>
          <p:cNvPr id="4" name="Slide Number Placeholder 3"/>
          <p:cNvSpPr>
            <a:spLocks noGrp="1"/>
          </p:cNvSpPr>
          <p:nvPr>
            <p:ph type="sldNum" sz="quarter" idx="10"/>
          </p:nvPr>
        </p:nvSpPr>
        <p:spPr/>
        <p:txBody>
          <a:bodyPr/>
          <a:lstStyle/>
          <a:p>
            <a:fld id="{3115632A-5979-476E-A9BC-768CD50DA4D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742882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 </a:t>
            </a:r>
          </a:p>
          <a:p>
            <a:pPr marL="171450" indent="-171450">
              <a:buFont typeface="Arial" panose="020B0604020202020204" pitchFamily="34" charset="0"/>
              <a:buChar char="•"/>
            </a:pPr>
            <a:r>
              <a:rPr lang="en-US" dirty="0" smtClean="0"/>
              <a:t>The QI SAT</a:t>
            </a:r>
            <a:r>
              <a:rPr lang="en-US" baseline="0" dirty="0" smtClean="0"/>
              <a:t> includes an overview page of each foundational element which includes a definition of terms that are referenced in the diagnostic statements. </a:t>
            </a:r>
          </a:p>
          <a:p>
            <a:pPr marL="171450" indent="-171450">
              <a:buFont typeface="Arial" panose="020B0604020202020204" pitchFamily="34" charset="0"/>
              <a:buChar char="•"/>
            </a:pPr>
            <a:r>
              <a:rPr lang="en-US" baseline="0" dirty="0" smtClean="0"/>
              <a:t>Be sure to reference these as you are taking the assessment.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61DBA10-4728-48D4-AEC4-106D8C7393E5}"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3710990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 </a:t>
            </a:r>
          </a:p>
          <a:p>
            <a:pPr marL="171450" indent="-171450">
              <a:buFont typeface="Arial" panose="020B0604020202020204" pitchFamily="34" charset="0"/>
              <a:buChar char="•"/>
            </a:pPr>
            <a:r>
              <a:rPr lang="en-US" dirty="0" smtClean="0"/>
              <a:t>To</a:t>
            </a:r>
            <a:r>
              <a:rPr lang="en-US" baseline="0" dirty="0" smtClean="0"/>
              <a:t> give you a sense of how the QI SAT is structured, here is a snapshot of one of the diagnostic statements for one of the sub-elements. </a:t>
            </a:r>
          </a:p>
          <a:p>
            <a:pPr marL="171450" indent="-171450">
              <a:buFont typeface="Arial" panose="020B0604020202020204" pitchFamily="34" charset="0"/>
              <a:buChar char="•"/>
            </a:pPr>
            <a:r>
              <a:rPr lang="en-US" baseline="0" dirty="0" smtClean="0"/>
              <a:t>You can see that each statement should be rated against a 6-pt scale ranging from strongly disagree to strongly agree. At the bottom of each set of statements is a hyperlink to a set of transition strategies. Based on our scores, we will select various transition strategies across the foundational elements to advance our QI culture.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61DBA10-4728-48D4-AEC4-106D8C7393E5}"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181246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br>
              <a:rPr lang="en-US" b="1" u="sng" baseline="0" dirty="0" smtClean="0"/>
            </a:br>
            <a:endParaRPr lang="en-US" b="1" u="sng" baseline="0" dirty="0" smtClean="0"/>
          </a:p>
          <a:p>
            <a:pPr marL="171450" indent="-171450">
              <a:buFont typeface="Arial" panose="020B0604020202020204" pitchFamily="34" charset="0"/>
              <a:buChar char="•"/>
            </a:pPr>
            <a:r>
              <a:rPr lang="en-US" b="0" dirty="0" smtClean="0"/>
              <a:t>Let’s begin by discussing key QI concepts and the</a:t>
            </a:r>
            <a:r>
              <a:rPr lang="en-US" b="0" baseline="0" dirty="0" smtClean="0"/>
              <a:t> agency overall vision for developing a QI culture. </a:t>
            </a:r>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r>
              <a:rPr lang="en-US" b="1" u="sng" baseline="0" dirty="0" smtClean="0"/>
              <a:t>Facilitator Instructions: </a:t>
            </a:r>
          </a:p>
          <a:p>
            <a:pPr marL="171450" indent="-171450">
              <a:buFont typeface="Arial" panose="020B0604020202020204" pitchFamily="34" charset="0"/>
              <a:buChar char="•"/>
            </a:pPr>
            <a:r>
              <a:rPr lang="en-US" b="0" baseline="0" dirty="0" smtClean="0"/>
              <a:t>Slides 4-XX are intended to provide an overview of QI and the overall QI vision for the agency. Adapt these slides based on agency needs and context. </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endParaRPr lang="en-US" b="0"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3</a:t>
            </a:fld>
            <a:endParaRPr lang="en-US"/>
          </a:p>
        </p:txBody>
      </p:sp>
    </p:spTree>
    <p:extLst>
      <p:ext uri="{BB962C8B-B14F-4D97-AF65-F5344CB8AC3E}">
        <p14:creationId xmlns:p14="http://schemas.microsoft.com/office/powerpoint/2010/main" val="3903238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a:t>
            </a:r>
            <a:r>
              <a:rPr lang="en-US" b="1" u="sng" baseline="0" dirty="0" smtClean="0"/>
              <a:t> </a:t>
            </a:r>
          </a:p>
          <a:p>
            <a:pPr marL="171450" indent="-171450">
              <a:buFont typeface="Arial" panose="020B0604020202020204" pitchFamily="34" charset="0"/>
              <a:buChar char="•"/>
            </a:pPr>
            <a:r>
              <a:rPr lang="en-US" baseline="0" dirty="0" smtClean="0"/>
              <a:t>The QI SAT also offers a scoring summary sheet which the QI Committee will use to average all of the scores submitted by staff. </a:t>
            </a:r>
          </a:p>
          <a:p>
            <a:pPr marL="171450" indent="-171450">
              <a:buFont typeface="Arial" panose="020B0604020202020204" pitchFamily="34" charset="0"/>
              <a:buChar char="•"/>
            </a:pPr>
            <a:r>
              <a:rPr lang="en-US" baseline="0" dirty="0" smtClean="0"/>
              <a:t>We will share the final scores with staff.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u="sng" baseline="0" dirty="0" smtClean="0"/>
              <a:t>Facilitator Instructions: </a:t>
            </a:r>
          </a:p>
          <a:p>
            <a:pPr marL="171450" indent="-171450">
              <a:buFont typeface="Arial" panose="020B0604020202020204" pitchFamily="34" charset="0"/>
              <a:buChar char="•"/>
            </a:pPr>
            <a:r>
              <a:rPr lang="en-US" baseline="0" dirty="0" smtClean="0"/>
              <a:t>Adapt this slide based on its relevance to your specific assessment process. </a:t>
            </a:r>
            <a:endParaRPr lang="en-US" dirty="0"/>
          </a:p>
        </p:txBody>
      </p:sp>
      <p:sp>
        <p:nvSpPr>
          <p:cNvPr id="4" name="Slide Number Placeholder 3"/>
          <p:cNvSpPr>
            <a:spLocks noGrp="1"/>
          </p:cNvSpPr>
          <p:nvPr>
            <p:ph type="sldNum" sz="quarter" idx="10"/>
          </p:nvPr>
        </p:nvSpPr>
        <p:spPr/>
        <p:txBody>
          <a:bodyPr/>
          <a:lstStyle/>
          <a:p>
            <a:pPr>
              <a:defRPr/>
            </a:pPr>
            <a:fld id="{461DBA10-4728-48D4-AEC4-106D8C7393E5}"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500775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FF0000"/>
                </a:solidFill>
              </a:rPr>
              <a:t>Let’s discuss</a:t>
            </a:r>
            <a:r>
              <a:rPr lang="en-US" baseline="0" dirty="0" smtClean="0">
                <a:solidFill>
                  <a:srgbClr val="FF0000"/>
                </a:solidFill>
              </a:rPr>
              <a:t> the rating scale to ensure that we are all interpreting the scale properly and consistently.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rgbClr val="FF0000"/>
                </a:solidFill>
              </a:rPr>
              <a:t>Discuss each of the 6-pts on the rating scale, as presented on the slide. </a:t>
            </a:r>
            <a:endParaRPr lang="en-US" dirty="0" smtClean="0">
              <a:solidFill>
                <a:srgbClr val="FF0000"/>
              </a:solidFill>
            </a:endParaRPr>
          </a:p>
          <a:p>
            <a:pPr marL="285750" indent="-285750">
              <a:buFont typeface="Arial" panose="020B0604020202020204" pitchFamily="34" charset="0"/>
              <a:buChar char="•"/>
            </a:pPr>
            <a:endParaRPr lang="en-US" baseline="0" dirty="0" smtClean="0"/>
          </a:p>
          <a:p>
            <a:pPr marL="0" indent="0">
              <a:buFont typeface="Arial" panose="020B0604020202020204" pitchFamily="34" charset="0"/>
              <a:buNone/>
            </a:pPr>
            <a:r>
              <a:rPr lang="en-US" b="1" u="sng" baseline="0" dirty="0" smtClean="0"/>
              <a:t>Facilitator Instructions:</a:t>
            </a:r>
          </a:p>
          <a:p>
            <a:pPr marL="171450" indent="-171450">
              <a:buFont typeface="Arial" panose="020B0604020202020204" pitchFamily="34" charset="0"/>
              <a:buChar char="•"/>
            </a:pPr>
            <a:r>
              <a:rPr lang="en-US" b="0" u="none" baseline="0" dirty="0" smtClean="0"/>
              <a:t>Adapt this scale per the SAT instrument you have selected. </a:t>
            </a:r>
          </a:p>
        </p:txBody>
      </p:sp>
      <p:sp>
        <p:nvSpPr>
          <p:cNvPr id="4" name="Slide Number Placeholder 3"/>
          <p:cNvSpPr>
            <a:spLocks noGrp="1"/>
          </p:cNvSpPr>
          <p:nvPr>
            <p:ph type="sldNum" sz="quarter" idx="10"/>
          </p:nvPr>
        </p:nvSpPr>
        <p:spPr/>
        <p:txBody>
          <a:bodyPr/>
          <a:lstStyle/>
          <a:p>
            <a:fld id="{FC71FDB7-EA46-45BC-8A56-F7436A83A5F6}" type="slidenum">
              <a:rPr lang="en-US" smtClean="0"/>
              <a:t>31</a:t>
            </a:fld>
            <a:endParaRPr lang="en-US"/>
          </a:p>
        </p:txBody>
      </p:sp>
    </p:spTree>
    <p:extLst>
      <p:ext uri="{BB962C8B-B14F-4D97-AF65-F5344CB8AC3E}">
        <p14:creationId xmlns:p14="http://schemas.microsoft.com/office/powerpoint/2010/main" val="2304042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baseline="0" dirty="0" smtClean="0"/>
              <a:t>Talking points: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FF0000"/>
                </a:solidFill>
              </a:rPr>
              <a:t>We will repeat this process every year so that we can reassess where we are</a:t>
            </a:r>
            <a:r>
              <a:rPr lang="en-US" baseline="0" dirty="0" smtClean="0">
                <a:solidFill>
                  <a:srgbClr val="FF0000"/>
                </a:solidFill>
              </a:rPr>
              <a:t> on the QI Roadmap and how we will continue to advance a culture of quality at our agency.</a:t>
            </a:r>
            <a:endParaRPr lang="en-US" dirty="0" smtClean="0">
              <a:solidFill>
                <a:srgbClr val="FF000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FF0000"/>
                </a:solidFill>
              </a:rPr>
              <a:t>Many organizations are further along among some foundational elements over others. We may focus on one or more foundational elements</a:t>
            </a:r>
            <a:r>
              <a:rPr lang="en-US" baseline="0" dirty="0" smtClean="0">
                <a:solidFill>
                  <a:srgbClr val="FF0000"/>
                </a:solidFill>
              </a:rPr>
              <a:t> to work on at a time.</a:t>
            </a:r>
            <a:endParaRPr lang="en-US" dirty="0" smtClean="0">
              <a:solidFill>
                <a:srgbClr val="FF000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FF0000"/>
                </a:solidFill>
              </a:rPr>
              <a:t>After implementing strategies in one phase, we will assess ourselves against the characteristics in the next phase and determine if the LHD has successfully transitioned. If not, return to the previous phase(s) and identify which transition strategies would assist us to move forward. </a:t>
            </a:r>
          </a:p>
          <a:p>
            <a:pPr marL="285750" indent="-2857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Facilitator Instructions: </a:t>
            </a:r>
          </a:p>
          <a:p>
            <a:pPr marL="171450" indent="-171450">
              <a:buFont typeface="Arial" panose="020B0604020202020204" pitchFamily="34" charset="0"/>
              <a:buChar char="•"/>
            </a:pPr>
            <a:r>
              <a:rPr lang="en-US" dirty="0" smtClean="0"/>
              <a:t>Slide contains some NACCH</a:t>
            </a:r>
            <a:r>
              <a:rPr lang="en-US" baseline="0" dirty="0" smtClean="0"/>
              <a:t>O guidelines for QI assessment and planning</a:t>
            </a:r>
            <a:r>
              <a:rPr lang="en-US" dirty="0" smtClean="0"/>
              <a:t>.</a:t>
            </a:r>
            <a:r>
              <a:rPr lang="en-US" baseline="0" dirty="0" smtClean="0"/>
              <a:t> C</a:t>
            </a:r>
            <a:r>
              <a:rPr lang="en-US" dirty="0" smtClean="0"/>
              <a:t>ustomize</a:t>
            </a:r>
            <a:r>
              <a:rPr lang="en-US" baseline="0" dirty="0" smtClean="0"/>
              <a:t> this slide with your own plan.</a:t>
            </a:r>
            <a:endParaRPr lang="en-US"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32</a:t>
            </a:fld>
            <a:endParaRPr lang="en-US"/>
          </a:p>
        </p:txBody>
      </p:sp>
    </p:spTree>
    <p:extLst>
      <p:ext uri="{BB962C8B-B14F-4D97-AF65-F5344CB8AC3E}">
        <p14:creationId xmlns:p14="http://schemas.microsoft.com/office/powerpoint/2010/main" val="3510144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p>
          <a:p>
            <a:pPr marL="171450" indent="-171450">
              <a:buFont typeface="Arial" panose="020B0604020202020204" pitchFamily="34" charset="0"/>
              <a:buChar char="•"/>
            </a:pPr>
            <a:r>
              <a:rPr lang="en-US" b="0" baseline="0" dirty="0" smtClean="0"/>
              <a:t>Discuss your specific self assessment process and next steps for staff. </a:t>
            </a:r>
          </a:p>
          <a:p>
            <a:endParaRPr lang="en-US" b="0" baseline="0" dirty="0" smtClean="0"/>
          </a:p>
          <a:p>
            <a:pPr marL="0" indent="0">
              <a:buFont typeface="Arial" panose="020B0604020202020204" pitchFamily="34" charset="0"/>
              <a:buNone/>
            </a:pPr>
            <a:r>
              <a:rPr lang="en-US" b="1" u="sng" baseline="0" dirty="0" smtClean="0"/>
              <a:t>Facilitator Instructions: </a:t>
            </a:r>
            <a:endParaRPr lang="en-US" u="sng" dirty="0" smtClean="0"/>
          </a:p>
          <a:p>
            <a:pPr marL="171450" indent="-171450">
              <a:buFont typeface="Arial" panose="020B0604020202020204" pitchFamily="34" charset="0"/>
              <a:buChar char="•"/>
            </a:pPr>
            <a:r>
              <a:rPr lang="en-US" dirty="0" smtClean="0"/>
              <a:t>Customize this slide to reflect</a:t>
            </a:r>
            <a:r>
              <a:rPr lang="en-US" baseline="0" dirty="0" smtClean="0"/>
              <a:t> your timeline and assessment process. </a:t>
            </a:r>
            <a:endParaRPr lang="en-US"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33</a:t>
            </a:fld>
            <a:endParaRPr lang="en-US"/>
          </a:p>
        </p:txBody>
      </p:sp>
    </p:spTree>
    <p:extLst>
      <p:ext uri="{BB962C8B-B14F-4D97-AF65-F5344CB8AC3E}">
        <p14:creationId xmlns:p14="http://schemas.microsoft.com/office/powerpoint/2010/main" val="358128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p>
          <a:p>
            <a:pPr marL="171450" indent="-171450">
              <a:buFont typeface="Arial" panose="020B0604020202020204" pitchFamily="34" charset="0"/>
              <a:buChar char="•"/>
            </a:pPr>
            <a:r>
              <a:rPr lang="en-US" b="0" dirty="0" smtClean="0"/>
              <a:t>During this meeting,</a:t>
            </a:r>
            <a:r>
              <a:rPr lang="en-US" b="0" baseline="0" dirty="0" smtClean="0"/>
              <a:t> we will rating ourselves against the diagnostic statement in the QI SAT as a group. Prior to rating each of the sub-elements, we will have facilitated group discussion about the diagnostic statements as they pertain to our agency. </a:t>
            </a:r>
          </a:p>
          <a:p>
            <a:pPr marL="171450" indent="-171450">
              <a:buFont typeface="Arial" panose="020B0604020202020204" pitchFamily="34" charset="0"/>
              <a:buChar char="•"/>
            </a:pPr>
            <a:r>
              <a:rPr lang="en-US" b="0" baseline="0" dirty="0" smtClean="0"/>
              <a:t>This process will provide an opportunity for all of us to rich discussion about how QI works at our agency, to develop a common understanding of the current state, and to address any questions or concerns. </a:t>
            </a:r>
          </a:p>
          <a:p>
            <a:pPr marL="171450" indent="-171450">
              <a:buFont typeface="Arial" panose="020B0604020202020204" pitchFamily="34" charset="0"/>
              <a:buChar char="•"/>
            </a:pPr>
            <a:r>
              <a:rPr lang="en-US" b="0" baseline="0" dirty="0" smtClean="0"/>
              <a:t>This process will result in objective scoring and cross-departmental input. </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1" u="sng" baseline="0" dirty="0" smtClean="0"/>
              <a:t>Facilitator Instructions: </a:t>
            </a:r>
          </a:p>
          <a:p>
            <a:pPr marL="171450" indent="-171450">
              <a:buFont typeface="Arial" panose="020B0604020202020204" pitchFamily="34" charset="0"/>
              <a:buChar char="•"/>
            </a:pPr>
            <a:r>
              <a:rPr lang="en-US" b="0" baseline="0" smtClean="0"/>
              <a:t>Slides 35-81 </a:t>
            </a:r>
            <a:r>
              <a:rPr lang="en-US" b="0" baseline="0" dirty="0" smtClean="0"/>
              <a:t>cover each of the 6 foundational elements and sub-elements. Each slide offers talking point to present the QI concepts covered in the respective diagnostic statements and facilitation questions to help generate group dialogue. </a:t>
            </a:r>
          </a:p>
          <a:p>
            <a:pPr marL="171450" indent="-171450">
              <a:buFont typeface="Arial" panose="020B0604020202020204" pitchFamily="34" charset="0"/>
              <a:buChar char="•"/>
            </a:pPr>
            <a:r>
              <a:rPr lang="en-US" b="0" baseline="0" dirty="0" smtClean="0"/>
              <a:t>Following each sub-element slide is another slide for scoring the sub-element. </a:t>
            </a:r>
          </a:p>
          <a:p>
            <a:pPr marL="171450" indent="-171450">
              <a:buFont typeface="Arial" panose="020B0604020202020204" pitchFamily="34" charset="0"/>
              <a:buChar char="•"/>
            </a:pPr>
            <a:r>
              <a:rPr lang="en-US" b="0" baseline="0" dirty="0" smtClean="0"/>
              <a:t>Select and adapt these slides based on whether you are using the full version of the QI SAT or an abridged version. </a:t>
            </a:r>
          </a:p>
          <a:p>
            <a:pPr marL="171450" indent="-171450">
              <a:buFont typeface="Arial" panose="020B0604020202020204" pitchFamily="34" charset="0"/>
              <a:buChar char="•"/>
            </a:pPr>
            <a:r>
              <a:rPr lang="en-US" b="0" baseline="0" dirty="0" smtClean="0"/>
              <a:t>Adapt the scoring slides based on your specific scoring process. </a:t>
            </a:r>
          </a:p>
          <a:p>
            <a:pPr marL="171450" indent="-171450">
              <a:buFont typeface="Arial" panose="020B0604020202020204" pitchFamily="34" charset="0"/>
              <a:buChar char="•"/>
            </a:pPr>
            <a:endParaRPr lang="en-US" b="0"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34</a:t>
            </a:fld>
            <a:endParaRPr lang="en-US"/>
          </a:p>
        </p:txBody>
      </p:sp>
    </p:spTree>
    <p:extLst>
      <p:ext uri="{BB962C8B-B14F-4D97-AF65-F5344CB8AC3E}">
        <p14:creationId xmlns:p14="http://schemas.microsoft.com/office/powerpoint/2010/main" val="1779222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Talking points: </a:t>
            </a:r>
          </a:p>
          <a:p>
            <a:pPr marL="171450" indent="-171450">
              <a:buFont typeface="Arial" panose="020B0604020202020204" pitchFamily="34" charset="0"/>
              <a:buChar char="•"/>
            </a:pPr>
            <a:r>
              <a:rPr lang="en-US" b="0" baseline="0" dirty="0" smtClean="0"/>
              <a:t>Creating a culture of quality requires all employees to regularly use QI. </a:t>
            </a:r>
          </a:p>
          <a:p>
            <a:pPr marL="171450" indent="-171450">
              <a:buFont typeface="Arial" panose="020B0604020202020204" pitchFamily="34" charset="0"/>
              <a:buChar char="•"/>
            </a:pPr>
            <a:r>
              <a:rPr lang="en-US" b="0" baseline="0" dirty="0" smtClean="0"/>
              <a:t>It’s important that we as a health department offer training and mentorship to employees, and that we communicate clearly our expectations for each employee’s participation in QI. </a:t>
            </a:r>
          </a:p>
          <a:p>
            <a:pPr marL="171450" indent="-171450">
              <a:buFont typeface="Arial" panose="020B0604020202020204" pitchFamily="34" charset="0"/>
              <a:buChar char="•"/>
            </a:pPr>
            <a:r>
              <a:rPr lang="en-US" b="0" baseline="0" dirty="0" smtClean="0"/>
              <a:t>We have to come to see QI as a regular part of everyone’s job, and we will get there by making sure everyone has opportunities to learn, to take on new projects, and to give feedback about the improvements you would like to see.</a:t>
            </a:r>
          </a:p>
          <a:p>
            <a:pPr marL="171450" indent="-171450">
              <a:buFont typeface="Arial" panose="020B0604020202020204" pitchFamily="34" charset="0"/>
              <a:buChar char="•"/>
            </a:pPr>
            <a:r>
              <a:rPr lang="en-US" b="0" baseline="0" dirty="0" smtClean="0"/>
              <a:t>It is important to note that QI is not meant to be punitive or site poor performance. It is about empowering staff to continuously improve the programs and services offered to customers and the community we serve. </a:t>
            </a:r>
            <a:endParaRPr lang="en-US" b="0" dirty="0" smtClean="0"/>
          </a:p>
          <a:p>
            <a:endParaRPr lang="en-US" b="0" dirty="0" smtClean="0"/>
          </a:p>
          <a:p>
            <a:r>
              <a:rPr lang="en-US" b="1" u="sng" dirty="0" smtClean="0"/>
              <a:t>Facilitation</a:t>
            </a:r>
            <a:r>
              <a:rPr lang="en-US" b="1" u="sng" baseline="0" dirty="0" smtClean="0"/>
              <a:t> Questions: </a:t>
            </a:r>
          </a:p>
          <a:p>
            <a:pPr marL="171450" indent="-171450">
              <a:buFont typeface="Arial" panose="020B0604020202020204" pitchFamily="34" charset="0"/>
              <a:buChar char="•"/>
            </a:pPr>
            <a:r>
              <a:rPr lang="en-US" b="0" u="none" baseline="0" dirty="0" smtClean="0"/>
              <a:t>How can the agency support you with engaging in QI? </a:t>
            </a:r>
          </a:p>
          <a:p>
            <a:pPr marL="171450" indent="-171450">
              <a:buFont typeface="Arial" panose="020B0604020202020204" pitchFamily="34" charset="0"/>
              <a:buChar char="•"/>
            </a:pPr>
            <a:r>
              <a:rPr lang="en-US" b="0" u="none" baseline="0" dirty="0" smtClean="0"/>
              <a:t>What concerns you about QI? </a:t>
            </a:r>
          </a:p>
          <a:p>
            <a:pPr marL="171450" indent="-171450">
              <a:buFont typeface="Arial" panose="020B0604020202020204" pitchFamily="34" charset="0"/>
              <a:buChar char="•"/>
            </a:pPr>
            <a:r>
              <a:rPr lang="en-US" b="0" u="none" baseline="0" dirty="0" smtClean="0"/>
              <a:t>What excites you about QI? </a:t>
            </a:r>
            <a:endParaRPr lang="en-US" b="0" u="none" dirty="0" smtClean="0"/>
          </a:p>
          <a:p>
            <a:endParaRPr lang="en-US" b="1" u="sng" dirty="0" smtClean="0"/>
          </a:p>
          <a:p>
            <a:r>
              <a:rPr lang="en-US" b="1" u="sng" dirty="0" smtClean="0"/>
              <a:t>Facilitator Instructions:</a:t>
            </a:r>
            <a:r>
              <a:rPr lang="en-US" b="0" u="sng" dirty="0" smtClean="0"/>
              <a:t> </a:t>
            </a:r>
          </a:p>
          <a:p>
            <a:pPr marL="171450" indent="-171450">
              <a:buFont typeface="Arial" panose="020B0604020202020204" pitchFamily="34" charset="0"/>
              <a:buChar char="•"/>
            </a:pPr>
            <a:r>
              <a:rPr lang="en-US" b="0" baseline="0" dirty="0" smtClean="0"/>
              <a:t>List workforce development activities done to date (e.g. workforce assessments, workforce development planning, and professional development opportunities like trainings done to date, scheduled trainings, and other resources available to staff, and suggested staff they can go to discuss questions, concerns or ideas related to QI. </a:t>
            </a:r>
          </a:p>
          <a:p>
            <a:pPr marL="171450" indent="-171450">
              <a:buFont typeface="Arial" panose="020B0604020202020204" pitchFamily="34" charset="0"/>
              <a:buChar char="•"/>
            </a:pPr>
            <a:r>
              <a:rPr lang="en-US" b="0" baseline="0" dirty="0" smtClean="0"/>
              <a:t>Specify the agency’s process for staff to offer feedback.</a:t>
            </a:r>
            <a:endParaRPr lang="en-US" b="0"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35</a:t>
            </a:fld>
            <a:endParaRPr lang="en-US"/>
          </a:p>
        </p:txBody>
      </p:sp>
    </p:spTree>
    <p:extLst>
      <p:ext uri="{BB962C8B-B14F-4D97-AF65-F5344CB8AC3E}">
        <p14:creationId xmlns:p14="http://schemas.microsoft.com/office/powerpoint/2010/main" val="121137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a typeface="Times New Roman" panose="02020603050405020304" pitchFamily="18" charset="0"/>
                <a:cs typeface="Times New Roman" panose="02020603050405020304" pitchFamily="18" charset="0"/>
              </a:rPr>
              <a:t>This</a:t>
            </a:r>
            <a:r>
              <a:rPr lang="en-US" baseline="0" dirty="0" smtClean="0">
                <a:ea typeface="Times New Roman" panose="02020603050405020304" pitchFamily="18" charset="0"/>
                <a:cs typeface="Times New Roman" panose="02020603050405020304" pitchFamily="18" charset="0"/>
              </a:rPr>
              <a:t> sub-element assesses the degree to which the agency enables staff to perform optimally.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a typeface="Times New Roman" panose="02020603050405020304" pitchFamily="18" charset="0"/>
                <a:cs typeface="Times New Roman" panose="02020603050405020304" pitchFamily="18" charset="0"/>
              </a:rPr>
              <a:t>An effective performance appraisal process should be in place where expectations are clearly defined, employees have access to metrics for tracking their performance and understanding where improvements are needed, and supervisors provide periodic feedback.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a typeface="Times New Roman" panose="02020603050405020304" pitchFamily="18" charset="0"/>
                <a:cs typeface="Times New Roman" panose="02020603050405020304" pitchFamily="18" charset="0"/>
              </a:rPr>
              <a:t>Incorporation of QI related goals into performance appraisal process will ensure that all staff are working toward ingraining QI into the way work is done.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a typeface="Times New Roman" panose="02020603050405020304" pitchFamily="18" charset="0"/>
                <a:cs typeface="Times New Roman" panose="02020603050405020304" pitchFamily="18" charset="0"/>
              </a:rPr>
              <a:t>Individual successes and improved performance should be rewarded and incentivized.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a typeface="Times New Roman" panose="02020603050405020304" pitchFamily="18" charset="0"/>
                <a:cs typeface="Times New Roman" panose="02020603050405020304" pitchFamily="18" charset="0"/>
              </a:rPr>
              <a:t>Staff should have sufficient resources to enable success. This includes everything from supplies and IT to technical exerts for mentorship and guidance when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a typeface="Times New Roman" panose="02020603050405020304" pitchFamily="18" charset="0"/>
                <a:cs typeface="Times New Roman" panose="02020603050405020304" pitchFamily="18" charset="0"/>
              </a:rPr>
              <a:t>Empowering staff by providing opportunities to voice improvement opportunities and granting autonomy to make improvements in work processes.</a:t>
            </a:r>
          </a:p>
          <a:p>
            <a:endParaRPr lang="en-US" b="1"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we clearly articulated expectations around QI across all staff?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staff have access to needed resources to do their jobs? To learn and implement QI?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skilled QI and other job related mentors available to staff?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Have staff been given a voice in the agency’s QI process (e.g. nominate or select projects? Authority to make improvements)?</a:t>
            </a:r>
          </a:p>
          <a:p>
            <a:pPr marL="0" indent="0">
              <a:buFont typeface="Arial" panose="020B0604020202020204" pitchFamily="34" charset="0"/>
              <a:buNone/>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36</a:t>
            </a:fld>
            <a:endParaRPr lang="en-US"/>
          </a:p>
        </p:txBody>
      </p:sp>
    </p:spTree>
    <p:extLst>
      <p:ext uri="{BB962C8B-B14F-4D97-AF65-F5344CB8AC3E}">
        <p14:creationId xmlns:p14="http://schemas.microsoft.com/office/powerpoint/2010/main" val="4130905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37</a:t>
            </a:fld>
            <a:endParaRPr lang="en-US"/>
          </a:p>
        </p:txBody>
      </p:sp>
    </p:spTree>
    <p:extLst>
      <p:ext uri="{BB962C8B-B14F-4D97-AF65-F5344CB8AC3E}">
        <p14:creationId xmlns:p14="http://schemas.microsoft.com/office/powerpoint/2010/main" val="3244412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br>
              <a:rPr lang="en-US" b="1" u="sng" dirty="0" smtClean="0"/>
            </a:br>
            <a:endParaRPr lang="en-US" b="1" u="sng"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sub-element is about assessing QI and public health KSAs, implementing plans to address gaps, and provision of training and resources to grow staff KSAs.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Workforce assessments are conducted against core public health and QI related competencies and inform a</a:t>
            </a:r>
            <a:r>
              <a:rPr lang="en-US" sz="1200" kern="1200" baseline="0" dirty="0" smtClean="0">
                <a:solidFill>
                  <a:schemeClr val="tx1"/>
                </a:solidFill>
                <a:effectLst/>
                <a:latin typeface="+mn-lt"/>
                <a:ea typeface="+mn-ea"/>
                <a:cs typeface="+mn-cs"/>
              </a:rPr>
              <a:t> workforce development plan to address gaps.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Employee KSAs are improved through a variety of training methods and tracked through individual performance plans. </a:t>
            </a:r>
            <a:endParaRPr lang="en-US" sz="1200" kern="1200" dirty="0" smtClean="0">
              <a:solidFill>
                <a:schemeClr val="tx1"/>
              </a:solidFill>
              <a:effectLst/>
              <a:latin typeface="+mn-lt"/>
              <a:ea typeface="+mn-ea"/>
              <a:cs typeface="+mn-cs"/>
            </a:endParaRPr>
          </a:p>
          <a:p>
            <a:endParaRPr lang="en-US" b="1" dirty="0" smtClean="0"/>
          </a:p>
          <a:p>
            <a:r>
              <a:rPr lang="en-US" b="1" u="sng" dirty="0" smtClean="0"/>
              <a:t>Facilitation Questions:</a:t>
            </a:r>
            <a:r>
              <a:rPr lang="en-US" b="1" u="sng" baseline="0" dirty="0" smtClean="0"/>
              <a:t> </a:t>
            </a:r>
            <a:br>
              <a:rPr lang="en-US" b="1" u="sng" baseline="0" dirty="0" smtClean="0"/>
            </a:br>
            <a:endParaRPr lang="en-US" b="1" u="sng" baseline="0"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what extent are our workforce development processes and plans addressing gaps in performance and workforce competencies and KSAs?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sufficient employee performance tracking or appraisal processes in place to support meaningful growth?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sufficient QI and other workforce training opportunities and resources readily available to all staff? </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38</a:t>
            </a:fld>
            <a:endParaRPr lang="en-US"/>
          </a:p>
        </p:txBody>
      </p:sp>
    </p:spTree>
    <p:extLst>
      <p:ext uri="{BB962C8B-B14F-4D97-AF65-F5344CB8AC3E}">
        <p14:creationId xmlns:p14="http://schemas.microsoft.com/office/powerpoint/2010/main" val="2854424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39</a:t>
            </a:fld>
            <a:endParaRPr lang="en-US"/>
          </a:p>
        </p:txBody>
      </p:sp>
    </p:spTree>
    <p:extLst>
      <p:ext uri="{BB962C8B-B14F-4D97-AF65-F5344CB8AC3E}">
        <p14:creationId xmlns:p14="http://schemas.microsoft.com/office/powerpoint/2010/main" val="146950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p>
          <a:p>
            <a:pPr marL="171450" indent="-171450">
              <a:buFont typeface="Arial" panose="020B0604020202020204" pitchFamily="34" charset="0"/>
              <a:buChar char="•"/>
            </a:pPr>
            <a:r>
              <a:rPr lang="en-US" b="0" dirty="0" smtClean="0"/>
              <a:t>It’s important to establish common</a:t>
            </a:r>
            <a:r>
              <a:rPr lang="en-US" b="0" baseline="0" dirty="0" smtClean="0"/>
              <a:t> definitions of QI terms so we are all speaking the same language. </a:t>
            </a:r>
            <a:endParaRPr lang="en-US" b="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QI is a deliberate improvement process which offers </a:t>
            </a:r>
            <a:r>
              <a:rPr lang="en-US" sz="1200" b="0" i="0" baseline="0" dirty="0" smtClean="0">
                <a:solidFill>
                  <a:schemeClr val="tx1">
                    <a:lumMod val="75000"/>
                  </a:schemeClr>
                </a:solidFill>
              </a:rPr>
              <a:t>a </a:t>
            </a:r>
            <a:r>
              <a:rPr lang="en-US" sz="1200" i="0" dirty="0" smtClean="0">
                <a:solidFill>
                  <a:schemeClr val="tx1">
                    <a:lumMod val="75000"/>
                  </a:schemeClr>
                </a:solidFill>
              </a:rPr>
              <a:t>formal approach to analyze performance of a </a:t>
            </a:r>
            <a:r>
              <a:rPr lang="en-US" sz="1200" b="0" i="0" u="none" dirty="0" smtClean="0">
                <a:solidFill>
                  <a:srgbClr val="00B0F0"/>
                </a:solidFill>
              </a:rPr>
              <a:t>process</a:t>
            </a:r>
            <a:r>
              <a:rPr lang="en-US" sz="1200" b="0" i="0" u="none" dirty="0" smtClean="0">
                <a:solidFill>
                  <a:schemeClr val="tx1">
                    <a:lumMod val="75000"/>
                  </a:schemeClr>
                </a:solidFill>
              </a:rPr>
              <a:t> </a:t>
            </a:r>
            <a:r>
              <a:rPr lang="en-US" sz="1200" i="0" dirty="0" smtClean="0">
                <a:solidFill>
                  <a:schemeClr val="tx1">
                    <a:lumMod val="75000"/>
                  </a:schemeClr>
                </a:solidFill>
              </a:rPr>
              <a:t>and systematic, data driven efforts to improve resulting outcomes.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smtClean="0">
                <a:solidFill>
                  <a:schemeClr val="tx1">
                    <a:lumMod val="75000"/>
                  </a:schemeClr>
                </a:solidFill>
              </a:rPr>
              <a:t>It is characterized</a:t>
            </a:r>
            <a:r>
              <a:rPr lang="en-US" sz="1200" i="0" baseline="0" dirty="0" smtClean="0">
                <a:solidFill>
                  <a:schemeClr val="tx1">
                    <a:lumMod val="75000"/>
                  </a:schemeClr>
                </a:solidFill>
              </a:rPr>
              <a:t> by examining the performance of current processes, data driven problem solving, small scale testing of interventions or solutions, and measurable and incremental improvements. </a:t>
            </a:r>
            <a:endParaRPr lang="en-US" b="0" baseline="0" dirty="0" smtClean="0"/>
          </a:p>
          <a:p>
            <a:pPr marL="171450" indent="-171450">
              <a:buFont typeface="Arial" panose="020B0604020202020204" pitchFamily="34" charset="0"/>
              <a:buChar char="•"/>
            </a:pPr>
            <a:r>
              <a:rPr lang="en-US" b="0" baseline="0" dirty="0" smtClean="0"/>
              <a:t>We will get into the QI process a bit more later, but this definition provides a good framework of what we’re talking about when we say “QI”. </a:t>
            </a:r>
          </a:p>
          <a:p>
            <a:pPr marL="0" indent="0">
              <a:buFont typeface="Arial" panose="020B0604020202020204" pitchFamily="34" charset="0"/>
              <a:buNone/>
            </a:pPr>
            <a:endParaRPr lang="en-US" b="0" baseline="0" dirty="0" smtClean="0"/>
          </a:p>
          <a:p>
            <a:r>
              <a:rPr lang="en-US" b="1" u="sng" baseline="0" dirty="0" smtClean="0"/>
              <a:t>Facilitation Questions: </a:t>
            </a:r>
          </a:p>
          <a:p>
            <a:pPr marL="171450" indent="-171450">
              <a:buFont typeface="Arial" panose="020B0604020202020204" pitchFamily="34" charset="0"/>
              <a:buChar char="•"/>
            </a:pPr>
            <a:r>
              <a:rPr lang="en-US" b="0" dirty="0" smtClean="0"/>
              <a:t>What stands out to you about this definition? [Make</a:t>
            </a:r>
            <a:r>
              <a:rPr lang="en-US" b="0" baseline="0" dirty="0" smtClean="0"/>
              <a:t> sure to call out “deliberate and defined” process, “continuous and ongoing”, and “measurable”]. </a:t>
            </a:r>
          </a:p>
          <a:p>
            <a:pPr marL="171450" indent="-171450">
              <a:buFont typeface="Arial" panose="020B0604020202020204" pitchFamily="34" charset="0"/>
              <a:buChar char="•"/>
            </a:pPr>
            <a:r>
              <a:rPr lang="en-US" b="0" baseline="0" dirty="0" smtClean="0"/>
              <a:t>Ask participants if they have experience with QI and if they would like to share. </a:t>
            </a:r>
            <a:endParaRPr lang="en-US" baseline="0" dirty="0" smtClean="0"/>
          </a:p>
          <a:p>
            <a:endParaRPr lang="en-US" baseline="0" dirty="0" smtClean="0"/>
          </a:p>
          <a:p>
            <a:pPr marL="0" indent="0">
              <a:buFont typeface="Arial" panose="020B0604020202020204" pitchFamily="34" charset="0"/>
              <a:buNone/>
            </a:pPr>
            <a:r>
              <a:rPr lang="en-US" b="1" u="sng" baseline="0" dirty="0" smtClean="0"/>
              <a:t>Facilitator Instructions: </a:t>
            </a:r>
          </a:p>
          <a:p>
            <a:pPr marL="171450" indent="-171450">
              <a:buFont typeface="Arial" panose="020B0604020202020204" pitchFamily="34" charset="0"/>
              <a:buChar char="•"/>
            </a:pPr>
            <a:r>
              <a:rPr lang="en-US" dirty="0" smtClean="0"/>
              <a:t>If your agency uses a different QI definition, substitute</a:t>
            </a:r>
            <a:r>
              <a:rPr lang="en-US" baseline="0" dirty="0" smtClean="0"/>
              <a:t> this one for it. </a:t>
            </a:r>
          </a:p>
          <a:p>
            <a:pPr marL="171450" indent="-171450">
              <a:buFont typeface="Arial" panose="020B0604020202020204" pitchFamily="34" charset="0"/>
              <a:buChar char="•"/>
            </a:pPr>
            <a:r>
              <a:rPr lang="en-US" baseline="0" dirty="0" smtClean="0"/>
              <a:t>Identify other key quality terms that are used in your agency. </a:t>
            </a:r>
          </a:p>
          <a:p>
            <a:pPr marL="628650" lvl="1"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4</a:t>
            </a:fld>
            <a:endParaRPr lang="en-US"/>
          </a:p>
        </p:txBody>
      </p:sp>
    </p:spTree>
    <p:extLst>
      <p:ext uri="{BB962C8B-B14F-4D97-AF65-F5344CB8AC3E}">
        <p14:creationId xmlns:p14="http://schemas.microsoft.com/office/powerpoint/2010/main" val="20480268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p>
          <a:p>
            <a:pPr marL="171450" indent="-171450">
              <a:buFont typeface="Arial" panose="020B0604020202020204" pitchFamily="34" charset="0"/>
              <a:buChar char="•"/>
            </a:pPr>
            <a:r>
              <a:rPr lang="en-US" dirty="0" smtClean="0"/>
              <a:t>This element recognizes that a health department must be able to form and support effective teams capable of taking</a:t>
            </a:r>
            <a:r>
              <a:rPr lang="en-US" baseline="0" dirty="0" smtClean="0"/>
              <a:t> responsibility for</a:t>
            </a:r>
            <a:r>
              <a:rPr lang="en-US" dirty="0" smtClean="0"/>
              <a:t> completing tasks</a:t>
            </a:r>
            <a:r>
              <a:rPr lang="en-US" baseline="0" dirty="0" smtClean="0"/>
              <a:t> and sharing results</a:t>
            </a:r>
            <a:r>
              <a:rPr lang="en-US" dirty="0" smtClean="0"/>
              <a:t>. </a:t>
            </a:r>
          </a:p>
          <a:p>
            <a:pPr marL="171450" indent="-171450">
              <a:buFont typeface="Arial" panose="020B0604020202020204" pitchFamily="34" charset="0"/>
              <a:buChar char="•"/>
            </a:pPr>
            <a:r>
              <a:rPr lang="en-US" baseline="0" dirty="0" smtClean="0"/>
              <a:t>High functioning teams have clearly defined performance expectations and gather routinely to brainstorm, solve problems, improve their work, and share lessons learned.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 openness to collaborate and work across departments is</a:t>
            </a:r>
            <a:r>
              <a:rPr lang="en-US" baseline="0" dirty="0" smtClean="0"/>
              <a:t> critical to spreading a culture of quality throughout the agency, sharing lessons learning, reducing redundancies or waste, etc.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u="sng" baseline="0" dirty="0" smtClean="0"/>
              <a:t>Facilitation Questions: </a:t>
            </a:r>
          </a:p>
          <a:p>
            <a:pPr marL="171450" indent="-171450">
              <a:buFont typeface="Arial" panose="020B0604020202020204" pitchFamily="34" charset="0"/>
              <a:buChar char="•"/>
            </a:pPr>
            <a:r>
              <a:rPr lang="en-US" baseline="0" dirty="0" smtClean="0"/>
              <a:t>How many of you are on multiple teams in the agency? Which ones and how do members exhibit good teamwork and collaboration? </a:t>
            </a:r>
          </a:p>
          <a:p>
            <a:pPr marL="171450" indent="-171450">
              <a:buFont typeface="Arial" panose="020B0604020202020204" pitchFamily="34" charset="0"/>
              <a:buChar char="•"/>
            </a:pPr>
            <a:r>
              <a:rPr lang="en-US" baseline="0" dirty="0" smtClean="0"/>
              <a:t>Who is on a team that has collaborated with other teams in the agency? </a:t>
            </a:r>
          </a:p>
          <a:p>
            <a:pPr marL="0" indent="0">
              <a:buFont typeface="Arial" panose="020B0604020202020204" pitchFamily="34" charset="0"/>
              <a:buNone/>
            </a:pPr>
            <a:endParaRPr lang="en-US"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Facilitator Instructions: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List examples of cross-departmental collaboration</a:t>
            </a:r>
            <a:r>
              <a:rPr lang="en-US" b="0" baseline="0" dirty="0" smtClean="0"/>
              <a:t> in the agency or opportunities/forums for learning and collaboration (e.g. learning communities or learning circles, brainstorming sessions, online forums for sharing)</a:t>
            </a:r>
            <a:endParaRPr lang="en-US" b="0"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40</a:t>
            </a:fld>
            <a:endParaRPr lang="en-US"/>
          </a:p>
        </p:txBody>
      </p:sp>
    </p:spTree>
    <p:extLst>
      <p:ext uri="{BB962C8B-B14F-4D97-AF65-F5344CB8AC3E}">
        <p14:creationId xmlns:p14="http://schemas.microsoft.com/office/powerpoint/2010/main" val="1694443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br>
              <a:rPr lang="en-US" b="1" u="sng" dirty="0" smtClean="0"/>
            </a:br>
            <a:endParaRPr lang="en-US" b="1" u="sng"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sub-element looks at the functionality and accountability of QI teams and work teams.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Teams should have clearly defined visions, goals and objectives which are understood by all members.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Staff are put on teams based on their relevant KSAs to most optimally accomplish goals and objectives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Teams have standard procedures for accomplishing work including use of performance data to drive improvements, conducting team meetings, accountability mechanisms for members, and communication methods.  </a:t>
            </a:r>
            <a:endParaRPr lang="en-US" sz="1200" kern="1200" dirty="0" smtClean="0">
              <a:solidFill>
                <a:schemeClr val="tx1"/>
              </a:solidFill>
              <a:effectLst/>
              <a:latin typeface="+mn-lt"/>
              <a:ea typeface="+mn-ea"/>
              <a:cs typeface="+mn-cs"/>
            </a:endParaRPr>
          </a:p>
          <a:p>
            <a:endParaRPr lang="en-US" b="1" dirty="0" smtClean="0"/>
          </a:p>
          <a:p>
            <a:r>
              <a:rPr lang="en-US" b="1" u="sng" dirty="0" smtClean="0"/>
              <a:t>Facilitation Questions:</a:t>
            </a:r>
            <a:r>
              <a:rPr lang="en-US" b="1" u="sng" baseline="0" dirty="0" smtClean="0"/>
              <a:t> </a:t>
            </a:r>
            <a:br>
              <a:rPr lang="en-US" b="1" u="sng" baseline="0" dirty="0" smtClean="0"/>
            </a:br>
            <a:endParaRPr lang="en-US" b="1" u="sng" baseline="0"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teams have processes in place to support success (e.g. effective communication mechanisms, opportunities to meet, methods for tracking goals)?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accountability mechanisms are in place to ensure that teams meet their goals?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Are QI teams being held accountable and prioritized in daily work?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41</a:t>
            </a:fld>
            <a:endParaRPr lang="en-US"/>
          </a:p>
        </p:txBody>
      </p:sp>
    </p:spTree>
    <p:extLst>
      <p:ext uri="{BB962C8B-B14F-4D97-AF65-F5344CB8AC3E}">
        <p14:creationId xmlns:p14="http://schemas.microsoft.com/office/powerpoint/2010/main" val="13266182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42</a:t>
            </a:fld>
            <a:endParaRPr lang="en-US"/>
          </a:p>
        </p:txBody>
      </p:sp>
    </p:spTree>
    <p:extLst>
      <p:ext uri="{BB962C8B-B14F-4D97-AF65-F5344CB8AC3E}">
        <p14:creationId xmlns:p14="http://schemas.microsoft.com/office/powerpoint/2010/main" val="19562784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br>
              <a:rPr lang="en-US" b="1" u="sng" dirty="0" smtClean="0"/>
            </a:br>
            <a:endParaRPr lang="en-US" b="1" u="sng"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sub-element looks at the degree to which there</a:t>
            </a:r>
            <a:r>
              <a:rPr lang="en-US" sz="1200" kern="1200" baseline="0" dirty="0" smtClean="0">
                <a:solidFill>
                  <a:schemeClr val="tx1"/>
                </a:solidFill>
                <a:effectLst/>
                <a:latin typeface="+mn-lt"/>
                <a:ea typeface="+mn-ea"/>
                <a:cs typeface="+mn-cs"/>
              </a:rPr>
              <a:t> is a learning culture in the organization through sharing and collaboration.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is critical to collaborate where appropriate and share knowledge and lessons learned between individuals, teams, and even organizations. Internal and external learning communities should be available and promoted to staff.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Learnings from conferences,</a:t>
            </a:r>
            <a:r>
              <a:rPr lang="en-US" sz="1200" kern="1200" baseline="0" dirty="0" smtClean="0">
                <a:solidFill>
                  <a:schemeClr val="tx1"/>
                </a:solidFill>
                <a:effectLst/>
                <a:latin typeface="+mn-lt"/>
                <a:ea typeface="+mn-ea"/>
                <a:cs typeface="+mn-cs"/>
              </a:rPr>
              <a:t> trainings, workshops, and learning communities should be applied and shared with others.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Improvements resulting from QI projects in one department should be spread throughout the agency, breaking down silos. </a:t>
            </a:r>
          </a:p>
          <a:p>
            <a:endParaRPr lang="en-US" b="1" dirty="0" smtClean="0"/>
          </a:p>
          <a:p>
            <a:r>
              <a:rPr lang="en-US" b="1" u="sng" dirty="0" smtClean="0"/>
              <a:t>Facilitation Questions:</a:t>
            </a:r>
            <a:r>
              <a:rPr lang="en-US" b="1" u="sng" baseline="0" dirty="0" smtClean="0"/>
              <a:t> </a:t>
            </a:r>
            <a:br>
              <a:rPr lang="en-US" b="1" u="sng" baseline="0" dirty="0" smtClean="0"/>
            </a:br>
            <a:endParaRPr lang="en-US" b="1" u="sng" baseline="0"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formal or informal mechanisms exist for staff to collaborate and share successes and lessons learned across teams?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What external opportunities are staff engaged in to enhance knowledge and expertise around QI other job functions?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43</a:t>
            </a:fld>
            <a:endParaRPr lang="en-US"/>
          </a:p>
        </p:txBody>
      </p:sp>
    </p:spTree>
    <p:extLst>
      <p:ext uri="{BB962C8B-B14F-4D97-AF65-F5344CB8AC3E}">
        <p14:creationId xmlns:p14="http://schemas.microsoft.com/office/powerpoint/2010/main" val="36818568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44</a:t>
            </a:fld>
            <a:endParaRPr lang="en-US"/>
          </a:p>
        </p:txBody>
      </p:sp>
    </p:spTree>
    <p:extLst>
      <p:ext uri="{BB962C8B-B14F-4D97-AF65-F5344CB8AC3E}">
        <p14:creationId xmlns:p14="http://schemas.microsoft.com/office/powerpoint/2010/main" val="6850842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Leadership’s commitment is vital for the success and sustainability of a QI culture. The Health Official and senior leaders should initiate and lead the process for transformational change, dedicate financial and human resources to QI, communicate progress, and exhibit lasting support for QI.</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All leaders, including anyone who directs the work of others, are critical to executing the QI directions and actions as they must address both the resourcing and technical side of change (e.g., building the infrastructure, processes, and systems needed for effective QI) and the human side of change (e.g., alleviating resistance, maintaining transparency, meeting training needs, attaining team support).</a:t>
            </a:r>
            <a:endParaRPr lang="en-US" b="1" dirty="0" smtClean="0"/>
          </a:p>
          <a:p>
            <a:endParaRPr lang="en-US" b="1" dirty="0" smtClean="0"/>
          </a:p>
          <a:p>
            <a:r>
              <a:rPr lang="en-US" b="1" u="sng" dirty="0" smtClean="0"/>
              <a:t>Facilitator Instructions:</a:t>
            </a:r>
            <a:r>
              <a:rPr lang="en-US" b="1" u="sng" baseline="0" dirty="0" smtClean="0"/>
              <a:t> </a:t>
            </a:r>
          </a:p>
          <a:p>
            <a:pPr marL="171450" indent="-171450">
              <a:buFont typeface="Arial" panose="020B0604020202020204" pitchFamily="34" charset="0"/>
              <a:buChar char="•"/>
            </a:pPr>
            <a:r>
              <a:rPr lang="en-US" b="0" baseline="0" dirty="0" smtClean="0"/>
              <a:t>Add content around commitment leadership has shown to date (e.g. hiring QI coordinator, budgeting for QI, adopting a policy), and what current leadership expectations are of staff. </a:t>
            </a:r>
          </a:p>
          <a:p>
            <a:pPr marL="171450" indent="-171450">
              <a:buFont typeface="Arial" panose="020B0604020202020204" pitchFamily="34" charset="0"/>
              <a:buChar char="•"/>
            </a:pPr>
            <a:r>
              <a:rPr lang="en-US" b="0" baseline="0" dirty="0" smtClean="0"/>
              <a:t>If in the room, ask senior leadership to say a few words about the vision for a QI culture at the agency. </a:t>
            </a:r>
          </a:p>
        </p:txBody>
      </p:sp>
      <p:sp>
        <p:nvSpPr>
          <p:cNvPr id="4" name="Slide Number Placeholder 3"/>
          <p:cNvSpPr>
            <a:spLocks noGrp="1"/>
          </p:cNvSpPr>
          <p:nvPr>
            <p:ph type="sldNum" sz="quarter" idx="10"/>
          </p:nvPr>
        </p:nvSpPr>
        <p:spPr/>
        <p:txBody>
          <a:bodyPr/>
          <a:lstStyle/>
          <a:p>
            <a:fld id="{FC71FDB7-EA46-45BC-8A56-F7436A83A5F6}" type="slidenum">
              <a:rPr lang="en-US" smtClean="0"/>
              <a:t>45</a:t>
            </a:fld>
            <a:endParaRPr lang="en-US"/>
          </a:p>
        </p:txBody>
      </p:sp>
    </p:spTree>
    <p:extLst>
      <p:ext uri="{BB962C8B-B14F-4D97-AF65-F5344CB8AC3E}">
        <p14:creationId xmlns:p14="http://schemas.microsoft.com/office/powerpoint/2010/main" val="2227922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sub-element assesses the degree to which leaders are actively creating an agency environment conducive to QI.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Senior</a:t>
            </a:r>
            <a:r>
              <a:rPr lang="en-US" sz="1200" b="0" kern="1200" baseline="0" dirty="0" smtClean="0">
                <a:solidFill>
                  <a:schemeClr val="tx1"/>
                </a:solidFill>
                <a:effectLst/>
                <a:latin typeface="+mn-lt"/>
                <a:ea typeface="+mn-ea"/>
                <a:cs typeface="+mn-cs"/>
              </a:rPr>
              <a:t> leadership must clearly define the QI vision and expectations, regularly communicate it to staff, and adopt agency policies and plans that promote QI.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Leaders, including middle management and supervisors, are trained in QI and actively participate and engage in QI efforts. They also encourage their staff to participate and address any barriers and resistance that may arise among staff. </a:t>
            </a:r>
            <a:endParaRPr lang="en-US" b="0" dirty="0" smtClean="0"/>
          </a:p>
          <a:p>
            <a:endParaRPr lang="en-US" b="1" dirty="0" smtClean="0"/>
          </a:p>
          <a:p>
            <a:r>
              <a:rPr lang="en-US" b="1" u="sng" dirty="0" smtClean="0"/>
              <a:t>Facilitator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Has leadership defined and communicating a clear and inspiring vision for QI and its urgency?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has QI been integrated into agency policy, plans, and procedures?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How do leaders model behaviors in support of QI, as they expect from staff? </a:t>
            </a:r>
            <a:endParaRPr lang="en-US" b="0" baseline="0"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46</a:t>
            </a:fld>
            <a:endParaRPr lang="en-US"/>
          </a:p>
        </p:txBody>
      </p:sp>
    </p:spTree>
    <p:extLst>
      <p:ext uri="{BB962C8B-B14F-4D97-AF65-F5344CB8AC3E}">
        <p14:creationId xmlns:p14="http://schemas.microsoft.com/office/powerpoint/2010/main" val="38178685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47</a:t>
            </a:fld>
            <a:endParaRPr lang="en-US"/>
          </a:p>
        </p:txBody>
      </p:sp>
    </p:spTree>
    <p:extLst>
      <p:ext uri="{BB962C8B-B14F-4D97-AF65-F5344CB8AC3E}">
        <p14:creationId xmlns:p14="http://schemas.microsoft.com/office/powerpoint/2010/main" val="20850060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 critical role for leaders is to seek out and provide resources and structures to support, drive, and sustain QI in the agency.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This involves budgeting</a:t>
            </a:r>
            <a:r>
              <a:rPr lang="en-US" sz="1200" b="0" kern="1200" baseline="0" dirty="0" smtClean="0">
                <a:solidFill>
                  <a:schemeClr val="tx1"/>
                </a:solidFill>
                <a:effectLst/>
                <a:latin typeface="+mn-lt"/>
                <a:ea typeface="+mn-ea"/>
                <a:cs typeface="+mn-cs"/>
              </a:rPr>
              <a:t> for QI, seeking out resources to sustain FTEs for QI, and allowing for in-kind support.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A functioning QI governance structure oversees the QI program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Leaders have the necessary training to drive QI culture transformation in agency (e.g. leading QI efforts, change management). </a:t>
            </a:r>
          </a:p>
          <a:p>
            <a:endParaRPr lang="en-US" b="1" u="sng" dirty="0" smtClean="0"/>
          </a:p>
          <a:p>
            <a:r>
              <a:rPr lang="en-US" b="1" u="sng" dirty="0" smtClean="0"/>
              <a:t>Facilitator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Does the agency have sufficient funding and resources allocated for QI?</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Does the agency have a high functioning QI Committee?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Do leaders have the necessary KSAs necessary to drive and sustain QI? </a:t>
            </a:r>
          </a:p>
          <a:p>
            <a:pPr marL="171450" indent="-171450">
              <a:buFont typeface="Arial" panose="020B0604020202020204" pitchFamily="34" charset="0"/>
              <a:buChar char="•"/>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48</a:t>
            </a:fld>
            <a:endParaRPr lang="en-US"/>
          </a:p>
        </p:txBody>
      </p:sp>
    </p:spTree>
    <p:extLst>
      <p:ext uri="{BB962C8B-B14F-4D97-AF65-F5344CB8AC3E}">
        <p14:creationId xmlns:p14="http://schemas.microsoft.com/office/powerpoint/2010/main" val="4090489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49</a:t>
            </a:fld>
            <a:endParaRPr lang="en-US"/>
          </a:p>
        </p:txBody>
      </p:sp>
    </p:spTree>
    <p:extLst>
      <p:ext uri="{BB962C8B-B14F-4D97-AF65-F5344CB8AC3E}">
        <p14:creationId xmlns:p14="http://schemas.microsoft.com/office/powerpoint/2010/main" val="84314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p>
          <a:p>
            <a:pPr marL="171450" indent="-171450">
              <a:buFont typeface="Arial" panose="020B0604020202020204" pitchFamily="34" charset="0"/>
              <a:buChar char="•"/>
            </a:pPr>
            <a:r>
              <a:rPr lang="en-US" b="0" u="none" baseline="0" dirty="0" smtClean="0"/>
              <a:t>This is a quote adapted from Edwards Deming, a prominent figure in the world of QI, who popularized the use of the Plan-Do-Study-Act, or PDSA, method of QI. </a:t>
            </a:r>
          </a:p>
          <a:p>
            <a:pPr marL="171450" indent="-171450">
              <a:buFont typeface="Arial" panose="020B0604020202020204" pitchFamily="34" charset="0"/>
              <a:buChar char="•"/>
            </a:pPr>
            <a:r>
              <a:rPr lang="en-US" b="0" u="none" baseline="0" dirty="0" smtClean="0"/>
              <a:t>When processes and systems are flawed or inefficient, they produce less than optimal results. QI is about fixing processes and systems to achieve better results. </a:t>
            </a:r>
          </a:p>
          <a:p>
            <a:pPr marL="171450" indent="-171450">
              <a:buFont typeface="Arial" panose="020B0604020202020204" pitchFamily="34" charset="0"/>
              <a:buChar char="•"/>
            </a:pPr>
            <a:r>
              <a:rPr lang="en-US" b="0" u="none" baseline="0" dirty="0" smtClean="0"/>
              <a:t>QI reinforces the idea that poor performance is not the result of the people but the flawed processes. It provides an opportunity to step back from how we’ve always done things and understand where improvements can be made. </a:t>
            </a:r>
            <a:endParaRPr lang="en-US" b="0" baseline="0" dirty="0" smtClean="0"/>
          </a:p>
          <a:p>
            <a:endParaRPr lang="en-US" baseline="0"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5</a:t>
            </a:fld>
            <a:endParaRPr lang="en-US"/>
          </a:p>
        </p:txBody>
      </p:sp>
    </p:spTree>
    <p:extLst>
      <p:ext uri="{BB962C8B-B14F-4D97-AF65-F5344CB8AC3E}">
        <p14:creationId xmlns:p14="http://schemas.microsoft.com/office/powerpoint/2010/main" val="19565906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a:t>
            </a:r>
            <a:r>
              <a:rPr lang="en-US" b="1" u="sng" baseline="0" dirty="0" smtClean="0"/>
              <a:t> points: </a:t>
            </a:r>
          </a:p>
          <a:p>
            <a:pPr marL="171450" indent="-171450">
              <a:buFont typeface="Arial" panose="020B0604020202020204" pitchFamily="34" charset="0"/>
              <a:buChar char="•"/>
            </a:pPr>
            <a:r>
              <a:rPr lang="en-US" b="0" baseline="0" dirty="0" smtClean="0"/>
              <a:t>Customer focus is a core tenet of quality. Customers can be both internal or external to the health department. Key external customers to the health department include the community it serves, tax payers, and funders. </a:t>
            </a:r>
          </a:p>
          <a:p>
            <a:pPr marL="171450" indent="-171450">
              <a:buFont typeface="Arial" panose="020B0604020202020204" pitchFamily="34" charset="0"/>
              <a:buChar char="•"/>
            </a:pPr>
            <a:r>
              <a:rPr lang="en-US" b="0" baseline="0" dirty="0" smtClean="0"/>
              <a:t>It is important for all work units to identify who all of their customers are and understand both their needs and values and the degree to which current programs/services are meeting their needs. </a:t>
            </a:r>
          </a:p>
          <a:p>
            <a:pPr marL="171450" indent="-171450">
              <a:buFont typeface="Arial" panose="020B0604020202020204" pitchFamily="34" charset="0"/>
              <a:buChar char="•"/>
            </a:pPr>
            <a:r>
              <a:rPr lang="en-US" b="0" baseline="0" dirty="0" smtClean="0"/>
              <a:t>This must be accomplished by collected data on customer needs and satisfaction. </a:t>
            </a:r>
          </a:p>
          <a:p>
            <a:pPr marL="171450" indent="-171450">
              <a:buFont typeface="Arial" panose="020B0604020202020204" pitchFamily="34" charset="0"/>
              <a:buChar char="•"/>
            </a:pPr>
            <a:r>
              <a:rPr lang="en-US" b="0" baseline="0" dirty="0" smtClean="0"/>
              <a:t>Customer input should be taken into account when prioritizing services to offer and when selecting areas of our agency to target for improvement through a QI project.  </a:t>
            </a:r>
            <a:endParaRPr lang="en-US" b="1" dirty="0" smtClean="0"/>
          </a:p>
          <a:p>
            <a:endParaRPr lang="en-US" b="1" u="sng" dirty="0" smtClean="0"/>
          </a:p>
          <a:p>
            <a:r>
              <a:rPr lang="en-US" b="1" u="sng" dirty="0" smtClean="0"/>
              <a:t>Facilitation</a:t>
            </a:r>
            <a:r>
              <a:rPr lang="en-US" b="1" u="sng" baseline="0" dirty="0" smtClean="0"/>
              <a:t> Questions: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Can anyone think of ways that we involve customers in improving our programs/services now?</a:t>
            </a:r>
            <a:endParaRPr lang="en-US" b="1" dirty="0" smtClean="0"/>
          </a:p>
          <a:p>
            <a:endParaRPr lang="en-US" b="1" u="sng" dirty="0" smtClean="0"/>
          </a:p>
          <a:p>
            <a:r>
              <a:rPr lang="en-US" b="1" u="sng" dirty="0" smtClean="0"/>
              <a:t>Facilitator Instructions: </a:t>
            </a:r>
          </a:p>
          <a:p>
            <a:pPr marL="171450" indent="-171450">
              <a:buFont typeface="Arial" panose="020B0604020202020204" pitchFamily="34" charset="0"/>
              <a:buChar char="•"/>
            </a:pPr>
            <a:r>
              <a:rPr lang="en-US" b="0" dirty="0" smtClean="0"/>
              <a:t>Add </a:t>
            </a:r>
            <a:r>
              <a:rPr lang="en-US" b="0" baseline="0" dirty="0" smtClean="0"/>
              <a:t>current efforts to collect customer data. For example, do certain departments have feedback forms? Has the agency conducted a stakeholder analysis identifying various customers? </a:t>
            </a:r>
            <a:endParaRPr lang="en-US" b="0"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50</a:t>
            </a:fld>
            <a:endParaRPr lang="en-US"/>
          </a:p>
        </p:txBody>
      </p:sp>
    </p:spTree>
    <p:extLst>
      <p:ext uri="{BB962C8B-B14F-4D97-AF65-F5344CB8AC3E}">
        <p14:creationId xmlns:p14="http://schemas.microsoft.com/office/powerpoint/2010/main" val="30110763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sub-element assesses the degree to which the agency collects and uses data on customer values, needs, and satisfaction to drive decision-making and continuous improvement.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u="sng" dirty="0" smtClean="0"/>
          </a:p>
          <a:p>
            <a:r>
              <a:rPr lang="en-US" b="1" u="sng" dirty="0" smtClean="0"/>
              <a:t>Facilitator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we have any agency-wide system for collecting customer satisfaction data?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processes are in place to understand customer values and needs in our programs and services?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To what extent is customer input and satisfaction data used to drive improvement efforts?</a:t>
            </a:r>
            <a:endParaRPr lang="en-US" b="0" baseline="0"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51</a:t>
            </a:fld>
            <a:endParaRPr lang="en-US"/>
          </a:p>
        </p:txBody>
      </p:sp>
    </p:spTree>
    <p:extLst>
      <p:ext uri="{BB962C8B-B14F-4D97-AF65-F5344CB8AC3E}">
        <p14:creationId xmlns:p14="http://schemas.microsoft.com/office/powerpoint/2010/main" val="9268426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52</a:t>
            </a:fld>
            <a:endParaRPr lang="en-US"/>
          </a:p>
        </p:txBody>
      </p:sp>
    </p:spTree>
    <p:extLst>
      <p:ext uri="{BB962C8B-B14F-4D97-AF65-F5344CB8AC3E}">
        <p14:creationId xmlns:p14="http://schemas.microsoft.com/office/powerpoint/2010/main" val="619805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Value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streams</a:t>
            </a:r>
            <a:r>
              <a:rPr lang="en-US" sz="1200" kern="1200" baseline="0" dirty="0" smtClean="0">
                <a:solidFill>
                  <a:schemeClr val="tx1"/>
                </a:solidFill>
                <a:effectLst/>
                <a:latin typeface="+mn-lt"/>
                <a:ea typeface="+mn-ea"/>
                <a:cs typeface="+mn-cs"/>
              </a:rPr>
              <a:t> are </a:t>
            </a:r>
            <a:r>
              <a:rPr lang="en-US" sz="1200" kern="1200" dirty="0" smtClean="0">
                <a:solidFill>
                  <a:schemeClr val="tx1"/>
                </a:solidFill>
                <a:effectLst/>
                <a:latin typeface="+mn-lt"/>
                <a:ea typeface="+mn-ea"/>
                <a:cs typeface="+mn-cs"/>
              </a:rPr>
              <a:t>the detailed end-to-end processes necessary to deliver a program or service, to increase customer satisfaction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Value streams include the major process steps, informative data, how information flows</a:t>
            </a:r>
            <a:r>
              <a:rPr lang="en-US" sz="1200" kern="1200" baseline="0" dirty="0" smtClean="0">
                <a:solidFill>
                  <a:schemeClr val="tx1"/>
                </a:solidFill>
                <a:effectLst/>
                <a:latin typeface="+mn-lt"/>
                <a:ea typeface="+mn-ea"/>
                <a:cs typeface="+mn-cs"/>
              </a:rPr>
              <a:t> in relation to </a:t>
            </a:r>
            <a:r>
              <a:rPr lang="en-US" sz="1200" kern="1200" dirty="0" smtClean="0">
                <a:solidFill>
                  <a:schemeClr val="tx1"/>
                </a:solidFill>
                <a:effectLst/>
                <a:latin typeface="+mn-lt"/>
                <a:ea typeface="+mn-ea"/>
                <a:cs typeface="+mn-cs"/>
              </a:rPr>
              <a:t>delivering programs and services,</a:t>
            </a:r>
            <a:r>
              <a:rPr lang="en-US" sz="1200" kern="1200" baseline="0" dirty="0" smtClean="0">
                <a:solidFill>
                  <a:schemeClr val="tx1"/>
                </a:solidFill>
                <a:effectLst/>
                <a:latin typeface="+mn-lt"/>
                <a:ea typeface="+mn-ea"/>
                <a:cs typeface="+mn-cs"/>
              </a:rPr>
              <a:t> and how the customers are impacted in each step. </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Employees understand the value streams in their work and actively improve customer satisfaction in key steps of the value stream.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b="1" u="sng" dirty="0" smtClean="0"/>
          </a:p>
          <a:p>
            <a:r>
              <a:rPr lang="en-US" b="1" u="sng" dirty="0" smtClean="0"/>
              <a:t>Facilitator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staff understand the concept of value streams?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Are specific efforts undertaken to identify and improve steps in processes that most impact customer satisfaction?</a:t>
            </a:r>
            <a:endParaRPr lang="en-US" b="0" baseline="0"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53</a:t>
            </a:fld>
            <a:endParaRPr lang="en-US"/>
          </a:p>
        </p:txBody>
      </p:sp>
    </p:spTree>
    <p:extLst>
      <p:ext uri="{BB962C8B-B14F-4D97-AF65-F5344CB8AC3E}">
        <p14:creationId xmlns:p14="http://schemas.microsoft.com/office/powerpoint/2010/main" val="33198746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54</a:t>
            </a:fld>
            <a:endParaRPr lang="en-US"/>
          </a:p>
        </p:txBody>
      </p:sp>
    </p:spTree>
    <p:extLst>
      <p:ext uri="{BB962C8B-B14F-4D97-AF65-F5344CB8AC3E}">
        <p14:creationId xmlns:p14="http://schemas.microsoft.com/office/powerpoint/2010/main" val="33021501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Customer data, input, and values should be taken into consideration when reprioritizing and/or creating new programs and services.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agency should assess internal and external trends to predict future needs of agency customers. For example, changing demographics, budget cuts, emerging public health threats). </a:t>
            </a:r>
            <a:endParaRPr lang="en-US" sz="1200" kern="1200" dirty="0" smtClean="0">
              <a:solidFill>
                <a:schemeClr val="tx1"/>
              </a:solidFill>
              <a:effectLst/>
              <a:latin typeface="+mn-lt"/>
              <a:ea typeface="+mn-ea"/>
              <a:cs typeface="+mn-cs"/>
            </a:endParaRPr>
          </a:p>
          <a:p>
            <a:endParaRPr lang="en-US" b="1" u="sng" dirty="0" smtClean="0"/>
          </a:p>
          <a:p>
            <a:r>
              <a:rPr lang="en-US" b="1" u="sng" dirty="0" smtClean="0"/>
              <a:t>Facilitator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processes</a:t>
            </a:r>
            <a:r>
              <a:rPr lang="en-US" sz="1200" kern="1200" baseline="0" dirty="0" smtClean="0">
                <a:solidFill>
                  <a:schemeClr val="tx1"/>
                </a:solidFill>
                <a:effectLst/>
                <a:latin typeface="+mn-lt"/>
                <a:ea typeface="+mn-ea"/>
                <a:cs typeface="+mn-cs"/>
              </a:rPr>
              <a:t> does the agency use </a:t>
            </a:r>
            <a:r>
              <a:rPr lang="en-US" sz="1200" kern="1200" dirty="0" smtClean="0">
                <a:solidFill>
                  <a:schemeClr val="tx1"/>
                </a:solidFill>
                <a:effectLst/>
                <a:latin typeface="+mn-lt"/>
                <a:ea typeface="+mn-ea"/>
                <a:cs typeface="+mn-cs"/>
              </a:rPr>
              <a:t>to understand and project emerging public health trends in the community?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what extent does the agency adapt or realign current programs and services to address emerging or future public health issues?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When developing new programs and services, are customer needs and internal/external factors used to inform the design and delivery?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55</a:t>
            </a:fld>
            <a:endParaRPr lang="en-US"/>
          </a:p>
        </p:txBody>
      </p:sp>
    </p:spTree>
    <p:extLst>
      <p:ext uri="{BB962C8B-B14F-4D97-AF65-F5344CB8AC3E}">
        <p14:creationId xmlns:p14="http://schemas.microsoft.com/office/powerpoint/2010/main" val="32784664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56</a:t>
            </a:fld>
            <a:endParaRPr lang="en-US"/>
          </a:p>
        </p:txBody>
      </p:sp>
    </p:spTree>
    <p:extLst>
      <p:ext uri="{BB962C8B-B14F-4D97-AF65-F5344CB8AC3E}">
        <p14:creationId xmlns:p14="http://schemas.microsoft.com/office/powerpoint/2010/main" val="5595891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achieve a culture of quality, and organization must have the systems and structure in place to support QI. QI must be aligned with the organization’s mission, vision, and strategic plan and linked to organizational and individual performance. The following are components of a strong QI infrastructure</a:t>
            </a:r>
            <a:r>
              <a:rPr lang="en-US" sz="1200" b="1" kern="1200" dirty="0" smtClean="0">
                <a:solidFill>
                  <a:schemeClr val="tx1"/>
                </a:solidFill>
                <a:effectLst/>
                <a:latin typeface="+mn-lt"/>
                <a:ea typeface="+mn-ea"/>
                <a:cs typeface="+mn-cs"/>
              </a:rPr>
              <a:t>:</a:t>
            </a:r>
            <a:br>
              <a:rPr lang="en-US" sz="1200" b="1" kern="1200" dirty="0" smtClean="0">
                <a:solidFill>
                  <a:schemeClr val="tx1"/>
                </a:solidFill>
                <a:effectLst/>
                <a:latin typeface="+mn-lt"/>
                <a:ea typeface="+mn-ea"/>
                <a:cs typeface="+mn-cs"/>
              </a:rPr>
            </a:br>
            <a:endParaRPr lang="en-US" sz="11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QI Governing Body is a cross-sectional group of staff which governs the agency’s quality program, overseeing the implementation QI initiatives, supporting individual QI projects, reviewing performance data and reporting progress, mentoring</a:t>
            </a:r>
            <a:r>
              <a:rPr lang="en-US" sz="1200" kern="1200" baseline="0" dirty="0" smtClean="0">
                <a:solidFill>
                  <a:schemeClr val="tx1"/>
                </a:solidFill>
                <a:effectLst/>
                <a:latin typeface="+mn-lt"/>
                <a:ea typeface="+mn-ea"/>
                <a:cs typeface="+mn-cs"/>
              </a:rPr>
              <a:t> staff,</a:t>
            </a:r>
            <a:r>
              <a:rPr lang="en-US" sz="1200" kern="1200" dirty="0" smtClean="0">
                <a:solidFill>
                  <a:schemeClr val="tx1"/>
                </a:solidFill>
                <a:effectLst/>
                <a:latin typeface="+mn-lt"/>
                <a:ea typeface="+mn-ea"/>
                <a:cs typeface="+mn-cs"/>
              </a:rPr>
              <a:t> and recommending next steps. </a:t>
            </a:r>
            <a:endParaRPr lang="en-US" sz="11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The performance management system (PM System) provides a framework for measuring, monitoring, and reporting progress toward strategic organization, division, and program goals and objectives. It provides a structured, data-driven approach to identifying and prioritizing necessary QI projects. Progress</a:t>
            </a:r>
            <a:r>
              <a:rPr lang="en-US" sz="1200" kern="1200" baseline="0" dirty="0" smtClean="0">
                <a:solidFill>
                  <a:schemeClr val="tx1"/>
                </a:solidFill>
                <a:effectLst/>
                <a:latin typeface="+mn-lt"/>
                <a:ea typeface="+mn-ea"/>
                <a:cs typeface="+mn-cs"/>
              </a:rPr>
              <a:t> against the agency strategic plan should be monitored with the PM system and work teams should link their performance goals to the strategic plan. </a:t>
            </a:r>
            <a:r>
              <a:rPr lang="en-US" sz="1200" kern="1200" dirty="0" smtClean="0">
                <a:solidFill>
                  <a:schemeClr val="tx1"/>
                </a:solidFill>
                <a:effectLst/>
                <a:latin typeface="+mn-lt"/>
                <a:ea typeface="+mn-ea"/>
                <a:cs typeface="+mn-cs"/>
              </a:rPr>
              <a:t>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QI plan </a:t>
            </a:r>
            <a:r>
              <a:rPr lang="en-US" sz="1200" kern="1200" dirty="0" smtClean="0">
                <a:solidFill>
                  <a:schemeClr val="tx1"/>
                </a:solidFill>
                <a:effectLst/>
                <a:latin typeface="+mn-lt"/>
                <a:ea typeface="+mn-ea"/>
                <a:cs typeface="+mn-cs"/>
              </a:rPr>
              <a:t>outlines the agency’s QI goals and objectives, providing direction and structure for QI efforts. </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We</a:t>
            </a:r>
            <a:r>
              <a:rPr lang="en-US" sz="1100" kern="1200" baseline="0" dirty="0" smtClean="0">
                <a:solidFill>
                  <a:schemeClr val="tx1"/>
                </a:solidFill>
                <a:effectLst/>
                <a:latin typeface="+mn-lt"/>
                <a:ea typeface="+mn-ea"/>
                <a:cs typeface="+mn-cs"/>
              </a:rPr>
              <a:t> will now discuss the QI Infrastructure the agency currently has in place. </a:t>
            </a:r>
            <a:endParaRPr lang="en-US" sz="1100" kern="1200" dirty="0" smtClean="0">
              <a:solidFill>
                <a:schemeClr val="tx1"/>
              </a:solidFill>
              <a:effectLst/>
              <a:latin typeface="+mn-lt"/>
              <a:ea typeface="+mn-ea"/>
              <a:cs typeface="+mn-cs"/>
            </a:endParaRPr>
          </a:p>
          <a:p>
            <a:endParaRPr lang="en-US" b="1" u="sng" dirty="0" smtClean="0"/>
          </a:p>
          <a:p>
            <a:r>
              <a:rPr lang="en-US" b="1" u="sng" dirty="0" smtClean="0"/>
              <a:t>Facilitator Instructions:</a:t>
            </a:r>
            <a:r>
              <a:rPr lang="en-US" b="1" u="sng" baseline="0" dirty="0" smtClean="0"/>
              <a:t> </a:t>
            </a:r>
          </a:p>
          <a:p>
            <a:pPr marL="171450" indent="-171450">
              <a:buFont typeface="Arial" panose="020B0604020202020204" pitchFamily="34" charset="0"/>
              <a:buChar char="•"/>
            </a:pPr>
            <a:r>
              <a:rPr lang="en-US" b="0" baseline="0" dirty="0" smtClean="0"/>
              <a:t>Tailor the next four slides to describe the agency’s current QI infrastructure</a:t>
            </a:r>
          </a:p>
          <a:p>
            <a:endParaRPr lang="en-US" b="1"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57</a:t>
            </a:fld>
            <a:endParaRPr lang="en-US"/>
          </a:p>
        </p:txBody>
      </p:sp>
    </p:spTree>
    <p:extLst>
      <p:ext uri="{BB962C8B-B14F-4D97-AF65-F5344CB8AC3E}">
        <p14:creationId xmlns:p14="http://schemas.microsoft.com/office/powerpoint/2010/main" val="19993578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sub-element assess the degree to which the agency engages in a 3-5 year strategic planning process that is implemented and monitored for success against strategic goals.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strategic planning process should include all the elements listed on this slide</a:t>
            </a:r>
            <a:r>
              <a:rPr lang="en-US" sz="1200" kern="1200" baseline="0" dirty="0" smtClean="0">
                <a:solidFill>
                  <a:schemeClr val="tx1"/>
                </a:solidFill>
                <a:effectLst/>
                <a:latin typeface="+mn-lt"/>
                <a:ea typeface="+mn-ea"/>
                <a:cs typeface="+mn-cs"/>
              </a:rPr>
              <a:t> and the agency is held accountable for implementation of the strategic plan.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strategic plan should be linked to QI activities. For example, strategic goals that are not being met should be prioritized as QI projects. </a:t>
            </a:r>
            <a:endParaRPr lang="en-US" b="1" u="sng" dirty="0" smtClean="0"/>
          </a:p>
          <a:p>
            <a:endParaRPr lang="en-US" b="1" u="sng" dirty="0" smtClean="0"/>
          </a:p>
          <a:p>
            <a:r>
              <a:rPr lang="en-US" b="1" u="sng" dirty="0" smtClean="0"/>
              <a:t>Facilitator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we have a strategic planning process which results in a strategic plan which engages stakeholders and considers internal and external factors?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what extent is the strategic plan being implemented and monitored?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What processes are in place to link department-wide programs and services to strategic goals?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58</a:t>
            </a:fld>
            <a:endParaRPr lang="en-US"/>
          </a:p>
        </p:txBody>
      </p:sp>
    </p:spTree>
    <p:extLst>
      <p:ext uri="{BB962C8B-B14F-4D97-AF65-F5344CB8AC3E}">
        <p14:creationId xmlns:p14="http://schemas.microsoft.com/office/powerpoint/2010/main" val="25836748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59</a:t>
            </a:fld>
            <a:endParaRPr lang="en-US"/>
          </a:p>
        </p:txBody>
      </p:sp>
    </p:spTree>
    <p:extLst>
      <p:ext uri="{BB962C8B-B14F-4D97-AF65-F5344CB8AC3E}">
        <p14:creationId xmlns:p14="http://schemas.microsoft.com/office/powerpoint/2010/main" val="90088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p>
          <a:p>
            <a:pPr marL="172074" indent="-172074">
              <a:buFont typeface="Arial" panose="020B0604020202020204" pitchFamily="34" charset="0"/>
              <a:buChar char="•"/>
            </a:pPr>
            <a:r>
              <a:rPr lang="en-US" altLang="en-US" b="0" dirty="0" smtClean="0"/>
              <a:t>A quality culture is</a:t>
            </a:r>
            <a:r>
              <a:rPr lang="en-US" altLang="en-US" b="0" baseline="0" dirty="0" smtClean="0"/>
              <a:t> a nebulous term. What is it? How do you know you have achieved it? </a:t>
            </a:r>
          </a:p>
          <a:p>
            <a:pPr marL="172074" indent="-172074">
              <a:buFont typeface="Arial" panose="020B0604020202020204" pitchFamily="34" charset="0"/>
              <a:buChar char="•"/>
            </a:pPr>
            <a:r>
              <a:rPr lang="en-US" altLang="en-US" b="0" baseline="0" dirty="0" smtClean="0"/>
              <a:t>First, let’s define “culture.” An organization’s culture is a set of shared beliefs, attitudes, values, and practices that characterize the way things are done. It’s the way in which employees do their work and react to problems without thinking about it. </a:t>
            </a:r>
          </a:p>
          <a:p>
            <a:pPr marL="172074" indent="-172074">
              <a:buFont typeface="Arial" panose="020B0604020202020204" pitchFamily="34" charset="0"/>
              <a:buChar char="•"/>
            </a:pPr>
            <a:r>
              <a:rPr lang="en-US" altLang="en-US" b="0" baseline="0" dirty="0" smtClean="0"/>
              <a:t>Next, let’s define “quality.” A quality program or service is free of inefficiencies and errors and meets (or exceeds) customer expectations. For example, the quality of a clinic’s services may be determined by things like number of errors in delivering care, client wait time, etc. We could brainstorm a number of factors that may contribute to or reduce the quality of care a client may receive in a clinic. </a:t>
            </a:r>
          </a:p>
          <a:p>
            <a:pPr marL="172074" indent="-172074">
              <a:buFont typeface="Arial" panose="020B0604020202020204" pitchFamily="34" charset="0"/>
              <a:buChar char="•"/>
            </a:pPr>
            <a:r>
              <a:rPr lang="en-US" altLang="en-US" b="0" baseline="0" dirty="0" smtClean="0"/>
              <a:t>Now, let’s talk about a “Culture of Quality.” It </a:t>
            </a:r>
            <a:r>
              <a:rPr lang="en-US" altLang="en-US" b="0" dirty="0" smtClean="0"/>
              <a:t>is an organizational value system that results in an environment supportive of continuous quality improvement,</a:t>
            </a:r>
            <a:r>
              <a:rPr lang="en-US" altLang="en-US" b="0" baseline="0" dirty="0" smtClean="0"/>
              <a:t> where t</a:t>
            </a:r>
            <a:r>
              <a:rPr lang="en-US" altLang="en-US" dirty="0" smtClean="0"/>
              <a:t>he intended goal is not to implement discrete QI processes or to check a box to meet certain requirements. It</a:t>
            </a:r>
            <a:r>
              <a:rPr lang="en-US" altLang="en-US" baseline="0" dirty="0" smtClean="0"/>
              <a:t> is </a:t>
            </a:r>
            <a:r>
              <a:rPr lang="en-US" altLang="en-US" dirty="0" smtClean="0"/>
              <a:t>to engrain quality into the way you do business,</a:t>
            </a:r>
            <a:r>
              <a:rPr lang="en-US" altLang="en-US" baseline="0" dirty="0" smtClean="0"/>
              <a:t> always meeting customer needs and exceeding expectations</a:t>
            </a:r>
            <a:r>
              <a:rPr lang="en-US" altLang="en-US" dirty="0" smtClean="0"/>
              <a:t>. Staff are constantly thinking of ways to be innovative. They are thinking about improvement prior to a problem arising. Improving performance is not viewed as something you have to do. It is built into the way the organization gets there work done, without thinking about it. </a:t>
            </a:r>
          </a:p>
          <a:p>
            <a:pPr marL="172074" indent="-172074">
              <a:buFont typeface="Arial" panose="020B0604020202020204" pitchFamily="34" charset="0"/>
              <a:buChar char="•"/>
            </a:pPr>
            <a:endParaRPr lang="en-US" altLang="en-US" dirty="0" smtClean="0"/>
          </a:p>
          <a:p>
            <a:r>
              <a:rPr lang="en-US" b="1" u="sng" baseline="0" dirty="0" smtClean="0"/>
              <a:t>Facilitator Instructions: </a:t>
            </a:r>
          </a:p>
          <a:p>
            <a:pPr marL="171450" indent="-171450">
              <a:buFont typeface="Arial" panose="020B0604020202020204" pitchFamily="34" charset="0"/>
              <a:buChar char="•"/>
            </a:pPr>
            <a:r>
              <a:rPr lang="en-US" baseline="0" dirty="0" smtClean="0"/>
              <a:t>Adapt this slide to discuss your agency’s specific vision for quality improvement. You may have explicit language on this in your QI plan.</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6</a:t>
            </a:fld>
            <a:endParaRPr lang="en-US"/>
          </a:p>
        </p:txBody>
      </p:sp>
    </p:spTree>
    <p:extLst>
      <p:ext uri="{BB962C8B-B14F-4D97-AF65-F5344CB8AC3E}">
        <p14:creationId xmlns:p14="http://schemas.microsoft.com/office/powerpoint/2010/main" val="39369956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Performance data is the backbone of QI. The performance management system should be established to identify metrics and standards against which performance is monitored.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mix of process, output, and outcome metrics are used to understand effectiveness of programs and services and more readily identify targeted areas for improvement.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Performance standards and targets are set to assess against metrics using sources like national or state standards (e.g. HP2020), past agency performance, or peer agencies.  </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Data sources are defined for all metrics and responsible staff regularly collect data using an effective information system for storing and analyzing data (e.g. performance dashboard).  </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A schedule for frequency of data reporting to relevant stakeholder is followed. </a:t>
            </a:r>
          </a:p>
          <a:p>
            <a:endParaRPr lang="en-US" b="1" u="sng" dirty="0" smtClean="0"/>
          </a:p>
          <a:p>
            <a:r>
              <a:rPr lang="en-US" b="1" u="sng" dirty="0" smtClean="0"/>
              <a:t>Facilitator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Is there an effective agency-wide process for developing meaningful performance metrics</a:t>
            </a:r>
            <a:r>
              <a:rPr lang="en-US" sz="1200" kern="1200" baseline="0" dirty="0" smtClean="0">
                <a:solidFill>
                  <a:schemeClr val="tx1"/>
                </a:solidFill>
                <a:effectLst/>
                <a:latin typeface="+mn-lt"/>
                <a:ea typeface="+mn-ea"/>
                <a:cs typeface="+mn-cs"/>
              </a:rPr>
              <a:t> in all programs, services and departments? </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Are these metrics cascaded both horizontally (e.g. are all departments tracking cross-functional metrics like finance, HR, customer satisfaction) and vertically (e.g. do performance metrics in operational work plans link up to department and agency level plans or the strategic plan?)?</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Are staff held accountable for collecting, storing, analyzing, and reporting data in accordance with a standard reporting schedule?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all department, programs, and services monitor and report their performance against established standards and indicators?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Is there a formal process in place to report performance throughout the department and to external stakeholders?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60</a:t>
            </a:fld>
            <a:endParaRPr lang="en-US"/>
          </a:p>
        </p:txBody>
      </p:sp>
    </p:spTree>
    <p:extLst>
      <p:ext uri="{BB962C8B-B14F-4D97-AF65-F5344CB8AC3E}">
        <p14:creationId xmlns:p14="http://schemas.microsoft.com/office/powerpoint/2010/main" val="31838065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61</a:t>
            </a:fld>
            <a:endParaRPr lang="en-US"/>
          </a:p>
        </p:txBody>
      </p:sp>
    </p:spTree>
    <p:extLst>
      <p:ext uri="{BB962C8B-B14F-4D97-AF65-F5344CB8AC3E}">
        <p14:creationId xmlns:p14="http://schemas.microsoft.com/office/powerpoint/2010/main" val="22450817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QI planning process should be adopted by an agency to ensure that progress is being made toward a QI culture through an adopted QI plan.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QI assessment process</a:t>
            </a:r>
            <a:r>
              <a:rPr lang="en-US" sz="1200" kern="1200" baseline="0" dirty="0" smtClean="0">
                <a:solidFill>
                  <a:schemeClr val="tx1"/>
                </a:solidFill>
                <a:effectLst/>
                <a:latin typeface="+mn-lt"/>
                <a:ea typeface="+mn-ea"/>
                <a:cs typeface="+mn-cs"/>
              </a:rPr>
              <a:t> with inform what goes into the QI plan. Performance data should also be used to identify QI projects for inclusion in the QI plan.</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 agency holds staff accountable to implementing the QI plan and a process is in place to evaluate progress against the plan and make necessary revisions. </a:t>
            </a:r>
            <a:endParaRPr lang="en-US" sz="1200" kern="1200" dirty="0" smtClean="0">
              <a:solidFill>
                <a:schemeClr val="tx1"/>
              </a:solidFill>
              <a:effectLst/>
              <a:latin typeface="+mn-lt"/>
              <a:ea typeface="+mn-ea"/>
              <a:cs typeface="+mn-cs"/>
            </a:endParaRPr>
          </a:p>
          <a:p>
            <a:endParaRPr lang="en-US" b="1" u="sng" dirty="0" smtClean="0"/>
          </a:p>
          <a:p>
            <a:r>
              <a:rPr lang="en-US" b="1" u="sng" dirty="0" smtClean="0"/>
              <a:t>Facilitator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opportunities for improvement, including QI projects, identified from performance data?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Is there a formal QI planning cycle resulting in a QI plan with actionable goals &amp; objectives that is being implemented and monitored?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Does assessment data inform goals and objectives in the QI plan?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Do we hold ourselves accountable to implementing the QI plan?</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62</a:t>
            </a:fld>
            <a:endParaRPr lang="en-US"/>
          </a:p>
        </p:txBody>
      </p:sp>
    </p:spTree>
    <p:extLst>
      <p:ext uri="{BB962C8B-B14F-4D97-AF65-F5344CB8AC3E}">
        <p14:creationId xmlns:p14="http://schemas.microsoft.com/office/powerpoint/2010/main" val="28338653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63</a:t>
            </a:fld>
            <a:endParaRPr lang="en-US"/>
          </a:p>
        </p:txBody>
      </p:sp>
    </p:spTree>
    <p:extLst>
      <p:ext uri="{BB962C8B-B14F-4D97-AF65-F5344CB8AC3E}">
        <p14:creationId xmlns:p14="http://schemas.microsoft.com/office/powerpoint/2010/main" val="13688777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sub-element assesses the administrative processes and systems in place in the agency to support and drive QI (e.g. Finance, IT, HR).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Administrative</a:t>
            </a:r>
            <a:r>
              <a:rPr lang="en-US" sz="1200" kern="1200" baseline="0" dirty="0" smtClean="0">
                <a:solidFill>
                  <a:schemeClr val="tx1"/>
                </a:solidFill>
                <a:effectLst/>
                <a:latin typeface="+mn-lt"/>
                <a:ea typeface="+mn-ea"/>
                <a:cs typeface="+mn-cs"/>
              </a:rPr>
              <a:t> teams understand both the internal and external agency customer needs and monitor their own performance. </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Their work impacts the entire organization and, therefore, it is critical for these teams to understand QI and support organization wide process improvements. </a:t>
            </a: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b="1" u="sng" dirty="0" smtClean="0"/>
          </a:p>
          <a:p>
            <a:r>
              <a:rPr lang="en-US" b="1" u="sng" dirty="0" smtClean="0"/>
              <a:t>Facilitator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a:t>
            </a:r>
            <a:r>
              <a:rPr lang="en-US" sz="1200" kern="1200" baseline="0" dirty="0" smtClean="0">
                <a:solidFill>
                  <a:schemeClr val="tx1"/>
                </a:solidFill>
                <a:effectLst/>
                <a:latin typeface="+mn-lt"/>
                <a:ea typeface="+mn-ea"/>
                <a:cs typeface="+mn-cs"/>
              </a:rPr>
              <a:t> administrative teams measure performance? Do they understand and meet internal and external customer needs?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our administrative departments engaged in QI?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Do the agency’s IT systems meet performance improvement needs?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64</a:t>
            </a:fld>
            <a:endParaRPr lang="en-US"/>
          </a:p>
        </p:txBody>
      </p:sp>
    </p:spTree>
    <p:extLst>
      <p:ext uri="{BB962C8B-B14F-4D97-AF65-F5344CB8AC3E}">
        <p14:creationId xmlns:p14="http://schemas.microsoft.com/office/powerpoint/2010/main" val="24270570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65</a:t>
            </a:fld>
            <a:endParaRPr lang="en-US"/>
          </a:p>
        </p:txBody>
      </p:sp>
    </p:spTree>
    <p:extLst>
      <p:ext uri="{BB962C8B-B14F-4D97-AF65-F5344CB8AC3E}">
        <p14:creationId xmlns:p14="http://schemas.microsoft.com/office/powerpoint/2010/main" val="28045565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Continuous process or quality improvement is</a:t>
            </a:r>
            <a:r>
              <a:rPr lang="en-US" baseline="0" dirty="0" smtClean="0"/>
              <a:t> a</a:t>
            </a:r>
            <a:r>
              <a:rPr lang="en-US" dirty="0" smtClean="0"/>
              <a:t>n ongoing quest to improve processes by identifying root causes of problems and making plans to address those root</a:t>
            </a:r>
            <a:r>
              <a:rPr lang="en-US" baseline="0" dirty="0" smtClean="0"/>
              <a:t> causes</a:t>
            </a:r>
            <a:r>
              <a:rPr lang="en-US" dirty="0" smtClean="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Performance is improved through the systematic application of proven QI methodologies that engage work team members in developing permanent changes to processes to reduce waste, improve quality of services, and increase customer satisfaction. </a:t>
            </a:r>
            <a:endParaRPr lang="en-US"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 our QI culture advances, CPI becomes increasingly embedded into daily improvement activities as part of normal work in addition to being applied through formal QI projects, resulting in broader and more rapid process improvement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goal is not perfection, but continuous improvement. It involves gradual improvements to everyday processes using a defined method.</a:t>
            </a:r>
            <a:r>
              <a:rPr lang="en-US" baseline="0" dirty="0" smtClean="0"/>
              <a:t> We are going to illustrate how this process works with example(s) from our health department.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indent="0">
              <a:buFont typeface="Arial" panose="020B0604020202020204" pitchFamily="34" charset="0"/>
              <a:buNone/>
            </a:pPr>
            <a:r>
              <a:rPr lang="en-US" b="1" u="sng" baseline="0" dirty="0" smtClean="0"/>
              <a:t>Facilitation Questions: </a:t>
            </a:r>
          </a:p>
          <a:p>
            <a:pPr marL="171450" indent="-171450">
              <a:buFont typeface="Arial" panose="020B0604020202020204" pitchFamily="34" charset="0"/>
              <a:buChar char="•"/>
            </a:pPr>
            <a:r>
              <a:rPr lang="en-US" baseline="0" dirty="0" smtClean="0"/>
              <a:t>Can you think of any possible QI projects that could improve performance in your work unit or at the agency level?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u="sng" baseline="0" dirty="0" smtClean="0"/>
              <a:t>Facilitator Instructions: </a:t>
            </a:r>
          </a:p>
          <a:p>
            <a:pPr marL="171450" indent="-171450">
              <a:buFont typeface="Arial" panose="020B0604020202020204" pitchFamily="34" charset="0"/>
              <a:buChar char="•"/>
            </a:pPr>
            <a:r>
              <a:rPr lang="en-US" dirty="0" smtClean="0"/>
              <a:t>Customize this slide with the QI process(</a:t>
            </a:r>
            <a:r>
              <a:rPr lang="en-US" dirty="0" err="1" smtClean="0"/>
              <a:t>es</a:t>
            </a:r>
            <a:r>
              <a:rPr lang="en-US" dirty="0" smtClean="0"/>
              <a:t>) your agency uses, </a:t>
            </a:r>
            <a:r>
              <a:rPr lang="en-US" baseline="0" dirty="0" smtClean="0"/>
              <a:t> replacing the Model for Improvement if not relevant to your agency</a:t>
            </a:r>
            <a:r>
              <a:rPr lang="en-US" dirty="0" smtClean="0"/>
              <a:t>.</a:t>
            </a:r>
          </a:p>
          <a:p>
            <a:pPr marL="171450" indent="-171450">
              <a:buFont typeface="Arial" panose="020B0604020202020204" pitchFamily="34" charset="0"/>
              <a:buChar char="•"/>
            </a:pPr>
            <a:r>
              <a:rPr lang="en-US" b="0" dirty="0" smtClean="0"/>
              <a:t>Use </a:t>
            </a:r>
            <a:r>
              <a:rPr lang="en-US" b="0" baseline="0" dirty="0" smtClean="0"/>
              <a:t>next 2 slides to give examples of results achieved from past QI initiatives and current projects underway </a:t>
            </a:r>
            <a:endParaRPr lang="en-US" b="0"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66</a:t>
            </a:fld>
            <a:endParaRPr lang="en-US"/>
          </a:p>
        </p:txBody>
      </p:sp>
    </p:spTree>
    <p:extLst>
      <p:ext uri="{BB962C8B-B14F-4D97-AF65-F5344CB8AC3E}">
        <p14:creationId xmlns:p14="http://schemas.microsoft.com/office/powerpoint/2010/main" val="40860464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sub-element assesses the utilization of QI methods to diagnose problems, and develop measurable improvements throughout the QI</a:t>
            </a:r>
            <a:r>
              <a:rPr lang="en-US" sz="1200" kern="1200" baseline="0" dirty="0" smtClean="0">
                <a:solidFill>
                  <a:schemeClr val="tx1"/>
                </a:solidFill>
                <a:effectLst/>
                <a:latin typeface="+mn-lt"/>
                <a:ea typeface="+mn-ea"/>
                <a:cs typeface="+mn-cs"/>
              </a:rPr>
              <a:t> project cycle</a:t>
            </a:r>
            <a:r>
              <a:rPr lang="en-US" sz="1200" kern="1200" dirty="0" smtClean="0">
                <a:solidFill>
                  <a:schemeClr val="tx1"/>
                </a:solidFill>
                <a:effectLst/>
                <a:latin typeface="+mn-lt"/>
                <a:ea typeface="+mn-ea"/>
                <a:cs typeface="+mn-cs"/>
              </a:rPr>
              <a:t>. QI</a:t>
            </a:r>
            <a:r>
              <a:rPr lang="en-US" sz="1200" kern="1200" baseline="0" dirty="0" smtClean="0">
                <a:solidFill>
                  <a:schemeClr val="tx1"/>
                </a:solidFill>
                <a:effectLst/>
                <a:latin typeface="+mn-lt"/>
                <a:ea typeface="+mn-ea"/>
                <a:cs typeface="+mn-cs"/>
              </a:rPr>
              <a:t> practitioners are able to identify the most relevant QI tools for specific issues (e.g. process maps, RCA, Pareto chart, interrelationship diagraph)</a:t>
            </a:r>
          </a:p>
          <a:p>
            <a:pPr marL="171450" lvl="0" indent="-171450">
              <a:buFont typeface="Arial" panose="020B0604020202020204" pitchFamily="34" charset="0"/>
              <a:buChar char="•"/>
            </a:pPr>
            <a:r>
              <a:rPr lang="en-US" sz="1200" b="0" u="none" kern="1200" baseline="0" dirty="0" smtClean="0">
                <a:solidFill>
                  <a:schemeClr val="tx1"/>
                </a:solidFill>
                <a:effectLst/>
                <a:latin typeface="+mn-lt"/>
                <a:ea typeface="+mn-ea"/>
                <a:cs typeface="+mn-cs"/>
              </a:rPr>
              <a:t>QI methods are correctly applied and frequently result in measureable improvements. </a:t>
            </a:r>
          </a:p>
          <a:p>
            <a:pPr marL="171450" lvl="0" indent="-171450">
              <a:buFont typeface="Arial" panose="020B0604020202020204" pitchFamily="34" charset="0"/>
              <a:buChar char="•"/>
            </a:pPr>
            <a:r>
              <a:rPr lang="en-US" sz="1200" b="0" u="none" kern="1200" baseline="0" dirty="0" smtClean="0">
                <a:solidFill>
                  <a:schemeClr val="tx1"/>
                </a:solidFill>
                <a:effectLst/>
                <a:latin typeface="+mn-lt"/>
                <a:ea typeface="+mn-ea"/>
                <a:cs typeface="+mn-cs"/>
              </a:rPr>
              <a:t>Staff are coached on use of various QI tools to implement in their daily work. </a:t>
            </a:r>
            <a:endParaRPr lang="en-US" sz="1200" b="1" u="sng" kern="1200" baseline="0" dirty="0" smtClean="0">
              <a:solidFill>
                <a:schemeClr val="tx1"/>
              </a:solidFill>
              <a:effectLst/>
              <a:latin typeface="+mn-lt"/>
              <a:ea typeface="+mn-ea"/>
              <a:cs typeface="+mn-cs"/>
            </a:endParaRPr>
          </a:p>
          <a:p>
            <a:pPr marL="0" lvl="0" indent="0">
              <a:buFont typeface="Arial" panose="020B0604020202020204" pitchFamily="34" charset="0"/>
              <a:buNone/>
            </a:pPr>
            <a:endParaRPr lang="en-US" b="1" u="sng" dirty="0" smtClean="0"/>
          </a:p>
          <a:p>
            <a:r>
              <a:rPr lang="en-US" b="1" u="sng" dirty="0" smtClean="0"/>
              <a:t>Facilitator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formal, defined QI methods being properly used in QI projects and daily work?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Do those implementing QI projects understand when and how to apply various QI methods? Are QI projects resulting in improvements?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67</a:t>
            </a:fld>
            <a:endParaRPr lang="en-US"/>
          </a:p>
        </p:txBody>
      </p:sp>
    </p:spTree>
    <p:extLst>
      <p:ext uri="{BB962C8B-B14F-4D97-AF65-F5344CB8AC3E}">
        <p14:creationId xmlns:p14="http://schemas.microsoft.com/office/powerpoint/2010/main" val="5333282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68</a:t>
            </a:fld>
            <a:endParaRPr lang="en-US"/>
          </a:p>
        </p:txBody>
      </p:sp>
    </p:spTree>
    <p:extLst>
      <p:ext uri="{BB962C8B-B14F-4D97-AF65-F5344CB8AC3E}">
        <p14:creationId xmlns:p14="http://schemas.microsoft.com/office/powerpoint/2010/main" val="10301914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sub-element assesses the degree to which we effectively follow steps</a:t>
            </a:r>
            <a:r>
              <a:rPr lang="en-US" sz="1200" kern="1200" baseline="0" dirty="0" smtClean="0">
                <a:solidFill>
                  <a:schemeClr val="tx1"/>
                </a:solidFill>
                <a:effectLst/>
                <a:latin typeface="+mn-lt"/>
                <a:ea typeface="+mn-ea"/>
                <a:cs typeface="+mn-cs"/>
              </a:rPr>
              <a:t> in the “Plan” phase of the Plan-Do-Study-Act cycle. This includes the following: </a:t>
            </a:r>
          </a:p>
          <a:p>
            <a:pPr marL="628650" lvl="1" indent="-171450">
              <a:buFont typeface="Arial" panose="020B0604020202020204" pitchFamily="34" charset="0"/>
              <a:buChar char="•"/>
            </a:pPr>
            <a:r>
              <a:rPr lang="en-US" sz="1200" b="0" u="none" kern="1200" baseline="0" dirty="0" smtClean="0">
                <a:solidFill>
                  <a:schemeClr val="tx1"/>
                </a:solidFill>
                <a:effectLst/>
                <a:latin typeface="+mn-lt"/>
                <a:ea typeface="+mn-ea"/>
                <a:cs typeface="+mn-cs"/>
              </a:rPr>
              <a:t>Clearly defined improvement objectives and Aim statements which are specific and measurable? </a:t>
            </a:r>
          </a:p>
          <a:p>
            <a:pPr marL="628650" lvl="1" indent="-171450">
              <a:buFont typeface="Arial" panose="020B0604020202020204" pitchFamily="34" charset="0"/>
              <a:buChar char="•"/>
            </a:pPr>
            <a:r>
              <a:rPr lang="en-US" sz="1200" b="0" u="none" kern="1200" baseline="0" dirty="0" smtClean="0">
                <a:solidFill>
                  <a:schemeClr val="tx1"/>
                </a:solidFill>
                <a:effectLst/>
                <a:latin typeface="+mn-lt"/>
                <a:ea typeface="+mn-ea"/>
                <a:cs typeface="+mn-cs"/>
              </a:rPr>
              <a:t>Examination of current work process to determine root causes. For example, through the use of baseline data, flowcharts, or other Root Cause Analysis methods prior to diagnosing and solving problems? </a:t>
            </a:r>
          </a:p>
          <a:p>
            <a:pPr marL="628650" lvl="1" indent="-171450">
              <a:buFont typeface="Arial" panose="020B0604020202020204" pitchFamily="34" charset="0"/>
              <a:buChar char="•"/>
            </a:pPr>
            <a:r>
              <a:rPr lang="en-US" sz="1200" b="0" u="none" kern="1200" baseline="0" dirty="0" smtClean="0">
                <a:solidFill>
                  <a:schemeClr val="tx1"/>
                </a:solidFill>
                <a:effectLst/>
                <a:latin typeface="+mn-lt"/>
                <a:ea typeface="+mn-ea"/>
                <a:cs typeface="+mn-cs"/>
              </a:rPr>
              <a:t>Identification of best practices used to inform potential improvements and analysis of unintended disruptions or inefficiencies that may arise. </a:t>
            </a:r>
          </a:p>
          <a:p>
            <a:pPr marL="628650" lvl="1" indent="-171450">
              <a:buFont typeface="Arial" panose="020B0604020202020204" pitchFamily="34" charset="0"/>
              <a:buChar char="•"/>
            </a:pPr>
            <a:r>
              <a:rPr lang="en-US" sz="1200" b="0" u="none" kern="1200" baseline="0" dirty="0" smtClean="0">
                <a:solidFill>
                  <a:schemeClr val="tx1"/>
                </a:solidFill>
                <a:effectLst/>
                <a:latin typeface="+mn-lt"/>
                <a:ea typeface="+mn-ea"/>
                <a:cs typeface="+mn-cs"/>
              </a:rPr>
              <a:t>Detailed plans for testing the selected intervention which state the hypothesis, timeline, data collection methods, and staff roles. </a:t>
            </a:r>
          </a:p>
          <a:p>
            <a:pPr marL="628650" lvl="1" indent="-171450">
              <a:buFont typeface="Arial" panose="020B0604020202020204" pitchFamily="34" charset="0"/>
              <a:buChar char="•"/>
            </a:pPr>
            <a:endParaRPr lang="en-US" sz="1200" b="1" u="sng" kern="1200" baseline="0" dirty="0" smtClean="0">
              <a:solidFill>
                <a:schemeClr val="tx1"/>
              </a:solidFill>
              <a:effectLst/>
              <a:latin typeface="+mn-lt"/>
              <a:ea typeface="+mn-ea"/>
              <a:cs typeface="+mn-cs"/>
            </a:endParaRPr>
          </a:p>
          <a:p>
            <a:pPr marL="0" lvl="0" indent="0">
              <a:buFont typeface="Arial" panose="020B0604020202020204" pitchFamily="34" charset="0"/>
              <a:buNone/>
            </a:pPr>
            <a:endParaRPr lang="en-US" b="1" u="sng" dirty="0" smtClean="0"/>
          </a:p>
          <a:p>
            <a:r>
              <a:rPr lang="en-US" b="1" u="sng" dirty="0" smtClean="0"/>
              <a:t>Facilitator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QI projects all have clearly defined aim statements with baseline data?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processes related to the Aim statement closely examined to inform Root Cause Analysis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potential improvements to be tested identified based on RCA and are best practices considered?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Do all QI projects clearly define a ‘test’ plan to determine whether improvements are made?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69</a:t>
            </a:fld>
            <a:endParaRPr lang="en-US"/>
          </a:p>
        </p:txBody>
      </p:sp>
    </p:spTree>
    <p:extLst>
      <p:ext uri="{BB962C8B-B14F-4D97-AF65-F5344CB8AC3E}">
        <p14:creationId xmlns:p14="http://schemas.microsoft.com/office/powerpoint/2010/main" val="3822481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NACCHO Roadmap to a Culture of Quality is a framework for achieving a QI culture. </a:t>
            </a:r>
            <a:r>
              <a:rPr lang="en-US" sz="1200" dirty="0" smtClean="0">
                <a:solidFill>
                  <a:schemeClr val="tx1"/>
                </a:solidFill>
              </a:rPr>
              <a:t>NACCHO’s Roadmap to a Culture of Quality was developed in 2011 in recognition that when initiating QI activity in LHDs, a natural evolution of change tends to occur, reflecting impact on both the people and processes within the organization.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solidFill>
                  <a:schemeClr val="tx1"/>
                </a:solidFill>
              </a:rPr>
              <a:t>In order t</a:t>
            </a:r>
            <a:r>
              <a:rPr lang="en-US" sz="1200" dirty="0" smtClean="0">
                <a:solidFill>
                  <a:schemeClr val="tx1"/>
                </a:solidFill>
              </a:rPr>
              <a:t>o gain a solid understanding of the barriers, drivers, and nuances along the journey to a QI culture, NACCHO convened LHD staff responsible for leading QI efforts in their agencies across the country, as well as QI consultants who have worked with LHDs. The QI Roadmap provides high level guidance on progressing through six phases, or levels of QI integration, until a culture of QI has been reached and can be sustained.</a:t>
            </a:r>
            <a:endParaRPr lang="en-US"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There</a:t>
            </a:r>
            <a:r>
              <a:rPr lang="en-US" sz="1200" baseline="0" dirty="0" smtClean="0"/>
              <a:t> are </a:t>
            </a:r>
            <a:r>
              <a:rPr lang="en-US" sz="1200" dirty="0" smtClean="0"/>
              <a:t>6 phases on the QI Roadmap</a:t>
            </a:r>
            <a:r>
              <a:rPr lang="en-US" sz="1200" baseline="0" dirty="0" smtClean="0"/>
              <a:t>, </a:t>
            </a:r>
            <a:r>
              <a:rPr lang="en-US" sz="1200" dirty="0" smtClean="0"/>
              <a:t>from Phase</a:t>
            </a:r>
            <a:r>
              <a:rPr lang="en-US" sz="1200" baseline="0" dirty="0" smtClean="0"/>
              <a:t> 1</a:t>
            </a:r>
            <a:r>
              <a:rPr lang="en-US" sz="1200" dirty="0" smtClean="0"/>
              <a:t> (no knowledge of QI) to Phase 6</a:t>
            </a:r>
            <a:r>
              <a:rPr lang="en-US" sz="1200" baseline="0" dirty="0" smtClean="0"/>
              <a:t> </a:t>
            </a:r>
            <a:r>
              <a:rPr lang="en-US" sz="1200" dirty="0" smtClean="0"/>
              <a:t>(the organization-wide culture of Quality). </a:t>
            </a:r>
            <a:r>
              <a:rPr lang="en-US" dirty="0" smtClean="0"/>
              <a:t>The Roadmap provides LHDs with guidance on progressing through six levels of QI integration, moving from implementation of small QI projects to complete infusion of QI into the organizational culture.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For each phase, the Roadmap presents common organizational characteristics, strategies, and resources for transitioning to the next phase.</a:t>
            </a:r>
            <a:endParaRPr lang="en-US" b="1"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 will briefly walk through the six phases: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As you can see Phase 1 is where there is little understanding of QI and its benefits.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In Phase 2 QI</a:t>
            </a:r>
            <a:r>
              <a:rPr lang="en-US" sz="1200" baseline="0" dirty="0" smtClean="0"/>
              <a:t> is beginning to be understood in an organization, yet there are no QI initiatives in place and there is still little expectation for it.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An organization in Phase 3 is doing QI, but in a very informal or ad-hoc way. No formalized processes exist for identifying QI projects, engaging staff, or implementing QI projects. A formal QI method is not necessary being followed.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In phase 4 an organization’s</a:t>
            </a:r>
            <a:r>
              <a:rPr lang="en-US" sz="1200" baseline="0" dirty="0" smtClean="0"/>
              <a:t> Quality Improvement is growing, and it is formalized in some areas or departments of the agency.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5</a:t>
            </a:r>
            <a:r>
              <a:rPr lang="en-US" sz="1200" baseline="30000" dirty="0" smtClean="0"/>
              <a:t>th</a:t>
            </a:r>
            <a:r>
              <a:rPr lang="en-US" sz="1200" dirty="0" smtClean="0"/>
              <a:t> phase of QI is when</a:t>
            </a:r>
            <a:r>
              <a:rPr lang="en-US" sz="1200" baseline="0" dirty="0" smtClean="0"/>
              <a:t> an organization can boast that most of its staff participates in QI and shares what they learn from it, QI is formalized in plans and projects and customer satisfaction is assessed systematically. QI is happening throughout the agency.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An organization who obtains</a:t>
            </a:r>
            <a:r>
              <a:rPr lang="en-US" sz="1200" baseline="0" dirty="0" smtClean="0"/>
              <a:t> QI culture has staff who use QI daily, staff who can show QI’s return on investment, staff who prioritize customers, and consider problems to be great opportunities to improve. It is so engrained into the way we do business that staff turnover or other disruptions will not negatively impact QI efforts.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Any LHD, whether just beginning QI work or experienced, can use the Roadmap to understand the current state of QI and identify strategies for advancing to the next stage of QI integration.</a:t>
            </a:r>
            <a:endParaRPr lang="en-US" sz="1200" dirty="0" smtClean="0"/>
          </a:p>
          <a:p>
            <a:endParaRPr lang="en-US" baseline="0" dirty="0" smtClean="0"/>
          </a:p>
          <a:p>
            <a:pPr marL="0" indent="0">
              <a:buFont typeface="Arial" panose="020B0604020202020204" pitchFamily="34" charset="0"/>
              <a:buNone/>
            </a:pPr>
            <a:r>
              <a:rPr lang="en-US" b="1" u="sng" baseline="0" dirty="0" smtClean="0"/>
              <a:t>Facilitation Questions: </a:t>
            </a:r>
          </a:p>
          <a:p>
            <a:pPr marL="171450" indent="-171450">
              <a:buFont typeface="Arial" panose="020B0604020202020204" pitchFamily="34" charset="0"/>
              <a:buChar char="•"/>
            </a:pPr>
            <a:r>
              <a:rPr lang="en-US" b="0" u="none" baseline="0" dirty="0" smtClean="0"/>
              <a:t>Go phase by phase, and ask for a show of hands on where staff think the agency falls on the Roadmap. </a:t>
            </a:r>
          </a:p>
          <a:p>
            <a:pPr marL="171450" indent="-171450">
              <a:buFont typeface="Arial" panose="020B0604020202020204" pitchFamily="34" charset="0"/>
              <a:buChar char="•"/>
            </a:pPr>
            <a:r>
              <a:rPr lang="en-US" b="0" u="none" baseline="0" dirty="0" smtClean="0"/>
              <a:t>Tell them that this assessment process will take an objective look at where the agency falls on the Roadmap. </a:t>
            </a:r>
          </a:p>
          <a:p>
            <a:pPr marL="0" indent="0">
              <a:buFont typeface="Arial" panose="020B0604020202020204" pitchFamily="34" charset="0"/>
              <a:buNone/>
            </a:pPr>
            <a:endParaRPr lang="en-US" b="1" u="sng" baseline="0" dirty="0" smtClean="0"/>
          </a:p>
          <a:p>
            <a:pPr marL="0" indent="0">
              <a:buFont typeface="Arial" panose="020B0604020202020204" pitchFamily="34" charset="0"/>
              <a:buNone/>
            </a:pPr>
            <a:r>
              <a:rPr lang="en-US" b="1" u="sng" baseline="0" dirty="0" smtClean="0"/>
              <a:t>Facilitator Instructions: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If you know your current phase via an assessment process, add it here. If you have moved phases over the years, discuss that journey here. </a:t>
            </a:r>
            <a:endParaRPr lang="en-US" b="0" dirty="0" smtClean="0"/>
          </a:p>
          <a:p>
            <a:endParaRPr lang="en-US" b="1" baseline="0"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7</a:t>
            </a:fld>
            <a:endParaRPr lang="en-US"/>
          </a:p>
        </p:txBody>
      </p:sp>
    </p:spTree>
    <p:extLst>
      <p:ext uri="{BB962C8B-B14F-4D97-AF65-F5344CB8AC3E}">
        <p14:creationId xmlns:p14="http://schemas.microsoft.com/office/powerpoint/2010/main" val="10774907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70</a:t>
            </a:fld>
            <a:endParaRPr lang="en-US"/>
          </a:p>
        </p:txBody>
      </p:sp>
    </p:spTree>
    <p:extLst>
      <p:ext uri="{BB962C8B-B14F-4D97-AF65-F5344CB8AC3E}">
        <p14:creationId xmlns:p14="http://schemas.microsoft.com/office/powerpoint/2010/main" val="40313885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sub-element is closely related to the ‘Do,’ ‘Study,’ and ‘Act’ phases of the PDSA cycle. It</a:t>
            </a:r>
            <a:r>
              <a:rPr lang="en-US" sz="1200" kern="1200" baseline="0" dirty="0" smtClean="0">
                <a:solidFill>
                  <a:schemeClr val="tx1"/>
                </a:solidFill>
                <a:effectLst/>
                <a:latin typeface="+mn-lt"/>
                <a:ea typeface="+mn-ea"/>
                <a:cs typeface="+mn-cs"/>
              </a:rPr>
              <a:t> is about s</a:t>
            </a:r>
            <a:r>
              <a:rPr lang="en-US" sz="1200" kern="1200" dirty="0" smtClean="0">
                <a:solidFill>
                  <a:schemeClr val="tx1"/>
                </a:solidFill>
                <a:effectLst/>
                <a:latin typeface="+mn-lt"/>
                <a:ea typeface="+mn-ea"/>
                <a:cs typeface="+mn-cs"/>
              </a:rPr>
              <a:t>ystematically testing and validating proposed solutions prior to implementation, in order to build knowledge and increase the likelihood of success. For every QI project: </a:t>
            </a:r>
          </a:p>
          <a:p>
            <a:pPr marL="628650" lvl="1" indent="-171450">
              <a:buFont typeface="Courier New" panose="02070309020205020404" pitchFamily="49" charset="0"/>
              <a:buChar char="o"/>
            </a:pPr>
            <a:r>
              <a:rPr lang="en-US" sz="1200" dirty="0" smtClean="0">
                <a:ea typeface="Times New Roman" panose="02020603050405020304" pitchFamily="18" charset="0"/>
                <a:cs typeface="Times New Roman" panose="02020603050405020304" pitchFamily="18" charset="0"/>
              </a:rPr>
              <a:t>Potential improvements are tested on a small scale in the real environment according to a test plan</a:t>
            </a:r>
            <a:r>
              <a:rPr lang="en-US" sz="1200" baseline="0" dirty="0" smtClean="0">
                <a:ea typeface="Times New Roman" panose="02020603050405020304" pitchFamily="18" charset="0"/>
                <a:cs typeface="Times New Roman" panose="02020603050405020304" pitchFamily="18" charset="0"/>
              </a:rPr>
              <a:t> and r</a:t>
            </a:r>
            <a:r>
              <a:rPr lang="en-US" sz="1200" dirty="0" smtClean="0">
                <a:ea typeface="Times New Roman" panose="02020603050405020304" pitchFamily="18" charset="0"/>
                <a:cs typeface="Times New Roman" panose="02020603050405020304" pitchFamily="18" charset="0"/>
              </a:rPr>
              <a:t>esults, observations, problems are documented.</a:t>
            </a:r>
            <a:r>
              <a:rPr lang="en-US" sz="1200" baseline="0" dirty="0" smtClean="0">
                <a:ea typeface="Times New Roman" panose="02020603050405020304" pitchFamily="18" charset="0"/>
                <a:cs typeface="Times New Roman" panose="02020603050405020304" pitchFamily="18" charset="0"/>
              </a:rPr>
              <a:t> </a:t>
            </a:r>
          </a:p>
          <a:p>
            <a:pPr marL="628650" lvl="1" indent="-171450">
              <a:buFont typeface="Courier New" panose="02070309020205020404" pitchFamily="49" charset="0"/>
              <a:buChar char="o"/>
            </a:pPr>
            <a:r>
              <a:rPr lang="en-US" sz="1200" dirty="0" smtClean="0">
                <a:ea typeface="Times New Roman" panose="02020603050405020304" pitchFamily="18" charset="0"/>
                <a:cs typeface="Times New Roman" panose="02020603050405020304" pitchFamily="18" charset="0"/>
              </a:rPr>
              <a:t>Results are compared to baseline data and gaps between predicted and actual results are studied</a:t>
            </a:r>
            <a:r>
              <a:rPr lang="en-US" sz="1200" baseline="0" dirty="0" smtClean="0">
                <a:ea typeface="Times New Roman" panose="02020603050405020304" pitchFamily="18" charset="0"/>
                <a:cs typeface="Times New Roman" panose="02020603050405020304" pitchFamily="18" charset="0"/>
              </a:rPr>
              <a:t> and documented</a:t>
            </a:r>
          </a:p>
          <a:p>
            <a:pPr marL="628650" lvl="1" indent="-171450">
              <a:buFont typeface="Courier New" panose="02070309020205020404" pitchFamily="49" charset="0"/>
              <a:buChar char="o"/>
            </a:pPr>
            <a:r>
              <a:rPr lang="en-US" sz="1200" dirty="0" smtClean="0">
                <a:ea typeface="Times New Roman" panose="02020603050405020304" pitchFamily="18" charset="0"/>
                <a:cs typeface="Times New Roman" panose="02020603050405020304" pitchFamily="18" charset="0"/>
              </a:rPr>
              <a:t>Proposed solutions are either scaled up or standardized,</a:t>
            </a:r>
            <a:r>
              <a:rPr lang="en-US" sz="1200" baseline="0" dirty="0" smtClean="0">
                <a:ea typeface="Times New Roman" panose="02020603050405020304" pitchFamily="18" charset="0"/>
                <a:cs typeface="Times New Roman" panose="02020603050405020304" pitchFamily="18" charset="0"/>
              </a:rPr>
              <a:t> i.e. adopted;</a:t>
            </a:r>
            <a:r>
              <a:rPr lang="en-US" sz="1200" dirty="0" smtClean="0">
                <a:ea typeface="Times New Roman" panose="02020603050405020304" pitchFamily="18" charset="0"/>
                <a:cs typeface="Times New Roman" panose="02020603050405020304" pitchFamily="18" charset="0"/>
              </a:rPr>
              <a:t> adapted with a revised test; or abandoned.</a:t>
            </a:r>
          </a:p>
          <a:p>
            <a:pPr marL="171450" lvl="0" indent="-171450">
              <a:buFont typeface="Arial" panose="020B0604020202020204" pitchFamily="34" charset="0"/>
              <a:buChar char="•"/>
            </a:pPr>
            <a:endParaRPr lang="en-US" sz="1200" b="1" u="sng" kern="1200" baseline="0" dirty="0" smtClean="0">
              <a:solidFill>
                <a:schemeClr val="tx1"/>
              </a:solidFill>
              <a:effectLst/>
              <a:latin typeface="+mn-lt"/>
              <a:ea typeface="+mn-ea"/>
              <a:cs typeface="+mn-cs"/>
            </a:endParaRPr>
          </a:p>
          <a:p>
            <a:pPr marL="0" lvl="0" indent="0">
              <a:buFont typeface="Arial" panose="020B0604020202020204" pitchFamily="34" charset="0"/>
              <a:buNone/>
            </a:pPr>
            <a:endParaRPr lang="en-US" b="1" u="sng" dirty="0" smtClean="0"/>
          </a:p>
          <a:p>
            <a:r>
              <a:rPr lang="en-US" b="1" u="sng" dirty="0" smtClean="0"/>
              <a:t>Facilitator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what extent are potential interventions tested according to plans and within the real environment?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tests done on a small scale and gradually scaled up once improvement are demonstrated?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Are data used to implement next steps that ensure improvements are made or sustained?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71</a:t>
            </a:fld>
            <a:endParaRPr lang="en-US"/>
          </a:p>
        </p:txBody>
      </p:sp>
    </p:spTree>
    <p:extLst>
      <p:ext uri="{BB962C8B-B14F-4D97-AF65-F5344CB8AC3E}">
        <p14:creationId xmlns:p14="http://schemas.microsoft.com/office/powerpoint/2010/main" val="2131112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72</a:t>
            </a:fld>
            <a:endParaRPr lang="en-US"/>
          </a:p>
        </p:txBody>
      </p:sp>
    </p:spTree>
    <p:extLst>
      <p:ext uri="{BB962C8B-B14F-4D97-AF65-F5344CB8AC3E}">
        <p14:creationId xmlns:p14="http://schemas.microsoft.com/office/powerpoint/2010/main" val="1108909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sub-element</a:t>
            </a:r>
            <a:r>
              <a:rPr lang="en-US" sz="1200" kern="1200" baseline="0" dirty="0" smtClean="0">
                <a:solidFill>
                  <a:schemeClr val="tx1"/>
                </a:solidFill>
                <a:effectLst/>
                <a:latin typeface="+mn-lt"/>
                <a:ea typeface="+mn-ea"/>
                <a:cs typeface="+mn-cs"/>
              </a:rPr>
              <a:t> assesses the degree to which we f</a:t>
            </a:r>
            <a:r>
              <a:rPr lang="en-US" sz="1200" kern="1200" dirty="0" smtClean="0">
                <a:solidFill>
                  <a:schemeClr val="tx1"/>
                </a:solidFill>
                <a:effectLst/>
                <a:latin typeface="+mn-lt"/>
                <a:ea typeface="+mn-ea"/>
                <a:cs typeface="+mn-cs"/>
              </a:rPr>
              <a:t>ormally and deliberately capture, share, and use knowledge and lessons learned to accelerate continuous improvement. </a:t>
            </a:r>
          </a:p>
          <a:p>
            <a:pPr marL="171450" lvl="0" indent="-171450">
              <a:buFont typeface="Arial" panose="020B0604020202020204" pitchFamily="34" charset="0"/>
              <a:buChar char="•"/>
            </a:pPr>
            <a:r>
              <a:rPr lang="en-US" sz="1200" b="0" u="none" kern="1200" baseline="0" dirty="0" smtClean="0">
                <a:solidFill>
                  <a:schemeClr val="tx1"/>
                </a:solidFill>
                <a:effectLst/>
                <a:latin typeface="+mn-lt"/>
                <a:ea typeface="+mn-ea"/>
                <a:cs typeface="+mn-cs"/>
              </a:rPr>
              <a:t>Examples of this include staff deliberately seeking out knowledge to improve programs, services, or other aspects of daily work; Reflecting and capturing lessons learned from tested improvements (either from a QI project or general improvements); and the use of lessons learned for continuous improvement.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common public health example of this type of work is After Action Reporting in emergency preparedness</a:t>
            </a:r>
            <a:endParaRPr lang="en-US" sz="1200" b="0" u="none" kern="1200" baseline="0" dirty="0" smtClean="0">
              <a:solidFill>
                <a:schemeClr val="tx1"/>
              </a:solidFill>
              <a:effectLst/>
              <a:latin typeface="+mn-lt"/>
              <a:ea typeface="+mn-ea"/>
              <a:cs typeface="+mn-cs"/>
            </a:endParaRPr>
          </a:p>
          <a:p>
            <a:pPr marL="0" lvl="0" indent="0">
              <a:buFont typeface="Arial" panose="020B0604020202020204" pitchFamily="34" charset="0"/>
              <a:buNone/>
            </a:pPr>
            <a:endParaRPr lang="en-US" b="1" u="sng" dirty="0" smtClean="0"/>
          </a:p>
          <a:p>
            <a:r>
              <a:rPr lang="en-US" b="1" u="sng" dirty="0" smtClean="0"/>
              <a:t>Facilitator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we have a culture of learning where staff regularly seek out knowledge?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a:t>
            </a:r>
            <a:r>
              <a:rPr lang="en-US" sz="1200" kern="1200" baseline="0" dirty="0" smtClean="0">
                <a:solidFill>
                  <a:schemeClr val="tx1"/>
                </a:solidFill>
                <a:effectLst/>
                <a:latin typeface="+mn-lt"/>
                <a:ea typeface="+mn-ea"/>
                <a:cs typeface="+mn-cs"/>
              </a:rPr>
              <a:t> k</a:t>
            </a:r>
            <a:r>
              <a:rPr lang="en-US" sz="1200" kern="1200" dirty="0" smtClean="0">
                <a:solidFill>
                  <a:schemeClr val="tx1"/>
                </a:solidFill>
                <a:effectLst/>
                <a:latin typeface="+mn-lt"/>
                <a:ea typeface="+mn-ea"/>
                <a:cs typeface="+mn-cs"/>
              </a:rPr>
              <a:t>nowledge, innovations, and solutions are regularly sought after and applied?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a:t>
            </a:r>
            <a:r>
              <a:rPr lang="en-US" sz="1200" kern="1200" baseline="0" dirty="0" smtClean="0">
                <a:solidFill>
                  <a:schemeClr val="tx1"/>
                </a:solidFill>
                <a:effectLst/>
                <a:latin typeface="+mn-lt"/>
                <a:ea typeface="+mn-ea"/>
                <a:cs typeface="+mn-cs"/>
              </a:rPr>
              <a:t> l</a:t>
            </a:r>
            <a:r>
              <a:rPr lang="en-US" sz="1200" kern="1200" dirty="0" smtClean="0">
                <a:solidFill>
                  <a:schemeClr val="tx1"/>
                </a:solidFill>
                <a:effectLst/>
                <a:latin typeface="+mn-lt"/>
                <a:ea typeface="+mn-ea"/>
                <a:cs typeface="+mn-cs"/>
              </a:rPr>
              <a:t>essons learning are routinely shared throughout</a:t>
            </a:r>
            <a:r>
              <a:rPr lang="en-US" sz="1200" kern="1200" baseline="0" dirty="0" smtClean="0">
                <a:solidFill>
                  <a:schemeClr val="tx1"/>
                </a:solidFill>
                <a:effectLst/>
                <a:latin typeface="+mn-lt"/>
                <a:ea typeface="+mn-ea"/>
                <a:cs typeface="+mn-cs"/>
              </a:rPr>
              <a:t> the agency</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73</a:t>
            </a:fld>
            <a:endParaRPr lang="en-US"/>
          </a:p>
        </p:txBody>
      </p:sp>
    </p:spTree>
    <p:extLst>
      <p:ext uri="{BB962C8B-B14F-4D97-AF65-F5344CB8AC3E}">
        <p14:creationId xmlns:p14="http://schemas.microsoft.com/office/powerpoint/2010/main" val="245176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74</a:t>
            </a:fld>
            <a:endParaRPr lang="en-US"/>
          </a:p>
        </p:txBody>
      </p:sp>
    </p:spTree>
    <p:extLst>
      <p:ext uri="{BB962C8B-B14F-4D97-AF65-F5344CB8AC3E}">
        <p14:creationId xmlns:p14="http://schemas.microsoft.com/office/powerpoint/2010/main" val="30483485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sub-element assesses the degree to which the use of best practices is</a:t>
            </a:r>
            <a:r>
              <a:rPr lang="en-US" sz="1200" kern="1200" baseline="0" dirty="0" smtClean="0">
                <a:solidFill>
                  <a:schemeClr val="tx1"/>
                </a:solidFill>
                <a:effectLst/>
                <a:latin typeface="+mn-lt"/>
                <a:ea typeface="+mn-ea"/>
                <a:cs typeface="+mn-cs"/>
              </a:rPr>
              <a:t> the norm in the agency. For example, are there processes for i</a:t>
            </a:r>
            <a:r>
              <a:rPr lang="en-US" sz="1200" kern="1200" dirty="0" smtClean="0">
                <a:solidFill>
                  <a:schemeClr val="tx1"/>
                </a:solidFill>
                <a:effectLst/>
                <a:latin typeface="+mn-lt"/>
                <a:ea typeface="+mn-ea"/>
                <a:cs typeface="+mn-cs"/>
              </a:rPr>
              <a:t>dentifying, developing, sharing, and replicating best-known methods and solutions to accelerate improvement?</a:t>
            </a:r>
            <a:endParaRPr lang="en-US" b="1" u="sng" dirty="0" smtClean="0"/>
          </a:p>
          <a:p>
            <a:endParaRPr lang="en-US" b="1" u="sng" dirty="0" smtClean="0"/>
          </a:p>
          <a:p>
            <a:r>
              <a:rPr lang="en-US" b="1" u="sng" dirty="0" smtClean="0"/>
              <a:t>Facilitator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Does the agency regularly seeks out evidence base and best practices across programs, services, and administrative functions? Are best practices being used?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75</a:t>
            </a:fld>
            <a:endParaRPr lang="en-US"/>
          </a:p>
        </p:txBody>
      </p:sp>
    </p:spTree>
    <p:extLst>
      <p:ext uri="{BB962C8B-B14F-4D97-AF65-F5344CB8AC3E}">
        <p14:creationId xmlns:p14="http://schemas.microsoft.com/office/powerpoint/2010/main" val="15448611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76</a:t>
            </a:fld>
            <a:endParaRPr lang="en-US"/>
          </a:p>
        </p:txBody>
      </p:sp>
    </p:spTree>
    <p:extLst>
      <p:ext uri="{BB962C8B-B14F-4D97-AF65-F5344CB8AC3E}">
        <p14:creationId xmlns:p14="http://schemas.microsoft.com/office/powerpoint/2010/main" val="15966008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Documenting and deploying standard methods of how work gets done, i.e.</a:t>
            </a:r>
            <a:r>
              <a:rPr lang="en-US" sz="1200" kern="1200" baseline="0" dirty="0" smtClean="0">
                <a:solidFill>
                  <a:schemeClr val="tx1"/>
                </a:solidFill>
                <a:effectLst/>
                <a:latin typeface="+mn-lt"/>
                <a:ea typeface="+mn-ea"/>
                <a:cs typeface="+mn-cs"/>
              </a:rPr>
              <a:t> standard operating procedures or SOPs,</a:t>
            </a:r>
            <a:r>
              <a:rPr lang="en-US" sz="1200" kern="1200" dirty="0" smtClean="0">
                <a:solidFill>
                  <a:schemeClr val="tx1"/>
                </a:solidFill>
                <a:effectLst/>
                <a:latin typeface="+mn-lt"/>
                <a:ea typeface="+mn-ea"/>
                <a:cs typeface="+mn-cs"/>
              </a:rPr>
              <a:t> so it can be effectively used to decrease variation and enable continual process improvement.</a:t>
            </a:r>
          </a:p>
          <a:p>
            <a:pPr marL="171450" lvl="0" indent="-171450">
              <a:buFont typeface="Arial" panose="020B0604020202020204" pitchFamily="34" charset="0"/>
              <a:buChar char="•"/>
            </a:pPr>
            <a:r>
              <a:rPr lang="en-US" sz="1200" b="0" u="none" kern="1200" dirty="0" smtClean="0">
                <a:solidFill>
                  <a:schemeClr val="tx1"/>
                </a:solidFill>
                <a:effectLst/>
                <a:latin typeface="+mn-lt"/>
                <a:ea typeface="+mn-ea"/>
                <a:cs typeface="+mn-cs"/>
              </a:rPr>
              <a:t>Standard</a:t>
            </a:r>
            <a:r>
              <a:rPr lang="en-US" sz="1200" b="0" u="none" kern="1200" baseline="0" dirty="0" smtClean="0">
                <a:solidFill>
                  <a:schemeClr val="tx1"/>
                </a:solidFill>
                <a:effectLst/>
                <a:latin typeface="+mn-lt"/>
                <a:ea typeface="+mn-ea"/>
                <a:cs typeface="+mn-cs"/>
              </a:rPr>
              <a:t> work processes should exist for all work units and grounded in evidence base as the best method for accomplishing work or achieving results. </a:t>
            </a:r>
          </a:p>
          <a:p>
            <a:pPr marL="171450" lvl="0" indent="-171450">
              <a:buFont typeface="Arial" panose="020B0604020202020204" pitchFamily="34" charset="0"/>
              <a:buChar char="•"/>
            </a:pPr>
            <a:r>
              <a:rPr lang="en-US" sz="1200" b="0" u="none" kern="1200" baseline="0" dirty="0" smtClean="0">
                <a:solidFill>
                  <a:schemeClr val="tx1"/>
                </a:solidFill>
                <a:effectLst/>
                <a:latin typeface="+mn-lt"/>
                <a:ea typeface="+mn-ea"/>
                <a:cs typeface="+mn-cs"/>
              </a:rPr>
              <a:t>Employees are trained in standard work processes and they are consistently followed throughout the agency</a:t>
            </a:r>
          </a:p>
          <a:p>
            <a:pPr marL="171450" lvl="0" indent="-171450">
              <a:buFont typeface="Arial" panose="020B0604020202020204" pitchFamily="34" charset="0"/>
              <a:buChar char="•"/>
            </a:pPr>
            <a:r>
              <a:rPr lang="en-US" sz="1200" b="0" u="none" kern="1200" baseline="0" dirty="0" smtClean="0">
                <a:solidFill>
                  <a:schemeClr val="tx1"/>
                </a:solidFill>
                <a:effectLst/>
                <a:latin typeface="+mn-lt"/>
                <a:ea typeface="+mn-ea"/>
                <a:cs typeface="+mn-cs"/>
              </a:rPr>
              <a:t>Processes are in place for storing and updating standardized work processes so they are readily accessible to all staff. </a:t>
            </a:r>
            <a:endParaRPr lang="en-US" b="0" u="none" dirty="0" smtClean="0"/>
          </a:p>
          <a:p>
            <a:endParaRPr lang="en-US" b="1" u="sng" dirty="0" smtClean="0"/>
          </a:p>
          <a:p>
            <a:r>
              <a:rPr lang="en-US" b="1" u="sng" dirty="0" smtClean="0"/>
              <a:t>Facilitator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Does the agency have evidence based standard operating procedures across programs, services, and administrative functions?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Are staff sufficiently trained in these procedures?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77</a:t>
            </a:fld>
            <a:endParaRPr lang="en-US"/>
          </a:p>
        </p:txBody>
      </p:sp>
    </p:spTree>
    <p:extLst>
      <p:ext uri="{BB962C8B-B14F-4D97-AF65-F5344CB8AC3E}">
        <p14:creationId xmlns:p14="http://schemas.microsoft.com/office/powerpoint/2010/main" val="30450457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78</a:t>
            </a:fld>
            <a:endParaRPr lang="en-US"/>
          </a:p>
        </p:txBody>
      </p:sp>
    </p:spTree>
    <p:extLst>
      <p:ext uri="{BB962C8B-B14F-4D97-AF65-F5344CB8AC3E}">
        <p14:creationId xmlns:p14="http://schemas.microsoft.com/office/powerpoint/2010/main" val="23500901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smtClean="0"/>
              <a:t>Talking Points: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sub-element assesses whether the</a:t>
            </a:r>
            <a:r>
              <a:rPr lang="en-US" sz="1200" kern="1200" baseline="0" dirty="0" smtClean="0">
                <a:solidFill>
                  <a:schemeClr val="tx1"/>
                </a:solidFill>
                <a:effectLst/>
                <a:latin typeface="+mn-lt"/>
                <a:ea typeface="+mn-ea"/>
                <a:cs typeface="+mn-cs"/>
              </a:rPr>
              <a:t> agency e</a:t>
            </a:r>
            <a:r>
              <a:rPr lang="en-US" sz="1200" kern="1200" dirty="0" smtClean="0">
                <a:solidFill>
                  <a:schemeClr val="tx1"/>
                </a:solidFill>
                <a:effectLst/>
                <a:latin typeface="+mn-lt"/>
                <a:ea typeface="+mn-ea"/>
                <a:cs typeface="+mn-cs"/>
              </a:rPr>
              <a:t>ffectively measures, manages, and continuously improves work process performance over time.</a:t>
            </a:r>
          </a:p>
          <a:p>
            <a:pPr marL="171450" lvl="0" indent="-171450">
              <a:buFont typeface="Arial" panose="020B0604020202020204" pitchFamily="34" charset="0"/>
              <a:buChar char="•"/>
            </a:pPr>
            <a:r>
              <a:rPr lang="en-US" sz="1200" b="0" u="none" kern="1200" dirty="0" smtClean="0">
                <a:solidFill>
                  <a:schemeClr val="tx1"/>
                </a:solidFill>
                <a:effectLst/>
                <a:latin typeface="+mn-lt"/>
                <a:ea typeface="+mn-ea"/>
                <a:cs typeface="+mn-cs"/>
              </a:rPr>
              <a:t>Employee and customer feedback should drive these improvements</a:t>
            </a:r>
            <a:endParaRPr lang="en-US" b="0" u="none" dirty="0" smtClean="0"/>
          </a:p>
          <a:p>
            <a:endParaRPr lang="en-US" b="1" u="sng" dirty="0" smtClean="0"/>
          </a:p>
          <a:p>
            <a:r>
              <a:rPr lang="en-US" b="1" u="sng" dirty="0" smtClean="0"/>
              <a:t>Facilitator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Does the agency have evidence based standard operating procedures across programs, services, and administrative functions?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Are staff sufficiently trained in these procedures?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79</a:t>
            </a:fld>
            <a:endParaRPr lang="en-US"/>
          </a:p>
        </p:txBody>
      </p:sp>
    </p:spTree>
    <p:extLst>
      <p:ext uri="{BB962C8B-B14F-4D97-AF65-F5344CB8AC3E}">
        <p14:creationId xmlns:p14="http://schemas.microsoft.com/office/powerpoint/2010/main" val="2189322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Talking points: </a:t>
            </a:r>
            <a:endParaRPr lang="en-US" u="sng" dirty="0" smtClean="0"/>
          </a:p>
          <a:p>
            <a:pPr marL="285750" indent="-285750">
              <a:buFont typeface="Arial" panose="020B0604020202020204" pitchFamily="34" charset="0"/>
              <a:buChar char="•"/>
            </a:pPr>
            <a:r>
              <a:rPr lang="en-US" dirty="0" smtClean="0"/>
              <a:t>The QI Roadmap also describes six foundational elements of a QI culture that LHDs should cultivate over time. Each of the</a:t>
            </a:r>
            <a:r>
              <a:rPr lang="en-US" baseline="0" dirty="0" smtClean="0"/>
              <a:t> foundational elements interact with one another and are critical to transforming culture.</a:t>
            </a:r>
          </a:p>
          <a:p>
            <a:pPr marL="285750" indent="-285750">
              <a:buFont typeface="Arial" panose="020B0604020202020204" pitchFamily="34" charset="0"/>
              <a:buChar char="•"/>
            </a:pPr>
            <a:r>
              <a:rPr lang="en-US" baseline="0" dirty="0" smtClean="0"/>
              <a:t>The type of transformational change we are seeking to make with regard to our organizational culture involves addressing both the processes and technical infrastructure need to support QI, but also the human needs of the employees in the organization that are critical to success. </a:t>
            </a:r>
          </a:p>
          <a:p>
            <a:pPr marL="285750" indent="-285750">
              <a:buFont typeface="Arial" panose="020B0604020202020204" pitchFamily="34" charset="0"/>
              <a:buChar char="•"/>
            </a:pPr>
            <a:r>
              <a:rPr lang="en-US" baseline="0" dirty="0" smtClean="0"/>
              <a:t>These 6 foundational elements take into consideration both the technical and human needs when building a QI culture. </a:t>
            </a:r>
          </a:p>
          <a:p>
            <a:pPr marL="285750" indent="-285750">
              <a:buFont typeface="Arial" panose="020B0604020202020204" pitchFamily="34" charset="0"/>
              <a:buChar char="•"/>
            </a:pPr>
            <a:r>
              <a:rPr lang="en-US" baseline="0" dirty="0" smtClean="0"/>
              <a:t>We will discuss each of these 6 elements in more detail in just a moment.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8</a:t>
            </a:fld>
            <a:endParaRPr lang="en-US"/>
          </a:p>
        </p:txBody>
      </p:sp>
    </p:spTree>
    <p:extLst>
      <p:ext uri="{BB962C8B-B14F-4D97-AF65-F5344CB8AC3E}">
        <p14:creationId xmlns:p14="http://schemas.microsoft.com/office/powerpoint/2010/main" val="34350991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t>
            </a:r>
            <a:r>
              <a:rPr lang="en-US" b="1" u="sng" dirty="0" smtClean="0"/>
              <a:t>alking Points:</a:t>
            </a:r>
          </a:p>
          <a:p>
            <a:pPr marL="171450" indent="-171450">
              <a:buFont typeface="Arial" panose="020B0604020202020204" pitchFamily="34" charset="0"/>
              <a:buChar char="•"/>
            </a:pPr>
            <a:r>
              <a:rPr lang="en-US" b="0" dirty="0" smtClean="0"/>
              <a:t>Based</a:t>
            </a:r>
            <a:r>
              <a:rPr lang="en-US" b="0" baseline="0" dirty="0" smtClean="0"/>
              <a:t> on the previous discussion, lets score ourselves on the diagnostic statements in this sub-element. </a:t>
            </a:r>
          </a:p>
          <a:p>
            <a:pPr marL="171450" indent="-171450">
              <a:buFont typeface="Arial" panose="020B0604020202020204" pitchFamily="34" charset="0"/>
              <a:buChar char="•"/>
            </a:pPr>
            <a:r>
              <a:rPr lang="en-US" b="0" baseline="0" dirty="0" smtClean="0"/>
              <a:t>Provide instructions on scoring based on your process. </a:t>
            </a:r>
            <a:endParaRPr lang="en-US" b="0" dirty="0" smtClean="0"/>
          </a:p>
          <a:p>
            <a:endParaRPr lang="en-US" b="1" u="sng" dirty="0" smtClean="0"/>
          </a:p>
          <a:p>
            <a:endParaRPr lang="en-US" b="1" u="sng" dirty="0" smtClean="0"/>
          </a:p>
          <a:p>
            <a:r>
              <a:rPr lang="en-US" b="1" u="sng" dirty="0" smtClean="0"/>
              <a:t>Facilitation Questions:</a:t>
            </a:r>
            <a:r>
              <a:rPr lang="en-US" b="1" u="sng" baseline="0" dirty="0" smtClean="0"/>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slide should be used to</a:t>
            </a:r>
            <a:r>
              <a:rPr lang="en-US" sz="1200" kern="1200" baseline="0" dirty="0" smtClean="0">
                <a:solidFill>
                  <a:schemeClr val="tx1"/>
                </a:solidFill>
                <a:effectLst/>
                <a:latin typeface="+mn-lt"/>
                <a:ea typeface="+mn-ea"/>
                <a:cs typeface="+mn-cs"/>
              </a:rPr>
              <a:t> facilitate the scoring process for this sub-element. Adapt the slide according to your process. Some options include: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Provide hard copies of the assessment, and provide the group with some time to individually score the diagnostic statements. Following the meeting, collect all the scores and calculate the agency’s final score.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Incorporate a group polling system into this presentation. Program the diagnostic statements in the system prior to the meeting. At this time, ask the group to use their hand held device to input their scores.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Facilitate a group voting process using a “majority wins” approach. Go through statement by statement, asking the group to which rating they have selected. Once the score with the majority votes is determined, ask the </a:t>
            </a:r>
            <a:r>
              <a:rPr lang="en-US" sz="1200" kern="1200" baseline="0" dirty="0" err="1" smtClean="0">
                <a:solidFill>
                  <a:schemeClr val="tx1"/>
                </a:solidFill>
                <a:effectLst/>
                <a:latin typeface="+mn-lt"/>
                <a:ea typeface="+mn-ea"/>
                <a:cs typeface="+mn-cs"/>
              </a:rPr>
              <a:t>remaing</a:t>
            </a:r>
            <a:r>
              <a:rPr lang="en-US" sz="1200" kern="1200" baseline="0" dirty="0" smtClean="0">
                <a:solidFill>
                  <a:schemeClr val="tx1"/>
                </a:solidFill>
                <a:effectLst/>
                <a:latin typeface="+mn-lt"/>
                <a:ea typeface="+mn-ea"/>
                <a:cs typeface="+mn-cs"/>
              </a:rPr>
              <a:t> respondents if they are comfortable with this score.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80</a:t>
            </a:fld>
            <a:endParaRPr lang="en-US"/>
          </a:p>
        </p:txBody>
      </p:sp>
    </p:spTree>
    <p:extLst>
      <p:ext uri="{BB962C8B-B14F-4D97-AF65-F5344CB8AC3E}">
        <p14:creationId xmlns:p14="http://schemas.microsoft.com/office/powerpoint/2010/main" val="25985670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p>
          <a:p>
            <a:r>
              <a:rPr lang="en-US" b="0" baseline="0" dirty="0" smtClean="0"/>
              <a:t>Discuss how the results will be used and next steps in the QI assessment and planning process. </a:t>
            </a:r>
          </a:p>
          <a:p>
            <a:endParaRPr lang="en-US" b="0" baseline="0" dirty="0" smtClean="0"/>
          </a:p>
          <a:p>
            <a:pPr marL="0" indent="0">
              <a:buFont typeface="Arial" panose="020B0604020202020204" pitchFamily="34" charset="0"/>
              <a:buNone/>
            </a:pPr>
            <a:r>
              <a:rPr lang="en-US" b="1" u="sng" baseline="0" dirty="0" smtClean="0"/>
              <a:t>Facilitator Instructions: </a:t>
            </a:r>
            <a:endParaRPr lang="en-US" u="sng" dirty="0" smtClean="0"/>
          </a:p>
          <a:p>
            <a:r>
              <a:rPr lang="en-US" dirty="0" smtClean="0"/>
              <a:t>Customize this slide to reflect</a:t>
            </a:r>
            <a:r>
              <a:rPr lang="en-US" baseline="0" dirty="0" smtClean="0"/>
              <a:t> your timeline and assessment process. </a:t>
            </a:r>
            <a:endParaRPr lang="en-US"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81</a:t>
            </a:fld>
            <a:endParaRPr lang="en-US"/>
          </a:p>
        </p:txBody>
      </p:sp>
    </p:spTree>
    <p:extLst>
      <p:ext uri="{BB962C8B-B14F-4D97-AF65-F5344CB8AC3E}">
        <p14:creationId xmlns:p14="http://schemas.microsoft.com/office/powerpoint/2010/main" val="1453858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baseline="0" dirty="0" smtClean="0"/>
              <a:t>Talking points: </a:t>
            </a:r>
            <a:br>
              <a:rPr lang="en-US" b="1" u="sng" baseline="0" dirty="0" smtClean="0"/>
            </a:br>
            <a:endParaRPr lang="en-US" b="1" u="sng" baseline="0" dirty="0" smtClean="0"/>
          </a:p>
          <a:p>
            <a:pPr marL="171450" indent="-171450">
              <a:buFont typeface="Arial" panose="020B0604020202020204" pitchFamily="34" charset="0"/>
              <a:buChar char="•"/>
            </a:pPr>
            <a:r>
              <a:rPr lang="en-US" b="0" dirty="0" smtClean="0"/>
              <a:t>The QI culture assessment is based on the six foundational elements of a QI culture.</a:t>
            </a:r>
            <a:r>
              <a:rPr lang="en-US" b="0" baseline="0" dirty="0" smtClean="0"/>
              <a:t> To establish a common understanding of these concepts and improve the validity of scoring on the assessment, w</a:t>
            </a:r>
            <a:r>
              <a:rPr lang="en-US" b="0" dirty="0" smtClean="0"/>
              <a:t>e will spend the next several minutes discussing each</a:t>
            </a:r>
            <a:r>
              <a:rPr lang="en-US" b="0" baseline="0" dirty="0" smtClean="0"/>
              <a:t> of the six foundational elements of a QI culture in more detail. </a:t>
            </a:r>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r>
              <a:rPr lang="en-US" b="1" u="sng" baseline="0" dirty="0" smtClean="0"/>
              <a:t>Facilitator Instructions: </a:t>
            </a:r>
          </a:p>
          <a:p>
            <a:pPr marL="171450" indent="-171450">
              <a:buFont typeface="Arial" panose="020B0604020202020204" pitchFamily="34" charset="0"/>
              <a:buChar char="•"/>
            </a:pPr>
            <a:r>
              <a:rPr lang="en-US" b="0" baseline="0" dirty="0" smtClean="0"/>
              <a:t>Slides 11-21 present each of the 6 foundational elements and 20 sub-elements. The purpose of the these slides is to introduce these concepts and encourage dialogue prior to staff taking the assessment to increase consistency in the correct interpretation of assessment items and improve accuracy of results. </a:t>
            </a:r>
          </a:p>
          <a:p>
            <a:pPr marL="171450" indent="-171450">
              <a:buFont typeface="Arial" panose="020B0604020202020204" pitchFamily="34" charset="0"/>
              <a:buChar char="•"/>
            </a:pPr>
            <a:r>
              <a:rPr lang="en-US" b="0" baseline="0" dirty="0" smtClean="0"/>
              <a:t>Each slide offers content, discussion questions, and facilitator instructions. These slides can either be used to introduce concepts in the SAT and/or to facilitation discussion around each of the foundational elements. Use these slides to best meet your needs based on the process you have selected for administrating the assessment</a:t>
            </a:r>
          </a:p>
          <a:p>
            <a:pPr marL="171450" indent="-171450">
              <a:buFont typeface="Arial" panose="020B0604020202020204" pitchFamily="34" charset="0"/>
              <a:buChar char="•"/>
            </a:pPr>
            <a:r>
              <a:rPr lang="en-US" b="0" baseline="0" dirty="0" smtClean="0"/>
              <a:t>If an abridged version of the assessment is being used, only include the relevant foundational elements and sub-elements. </a:t>
            </a:r>
          </a:p>
          <a:p>
            <a:pPr marL="171450" indent="-171450">
              <a:buFont typeface="Arial" panose="020B0604020202020204" pitchFamily="34" charset="0"/>
              <a:buChar char="•"/>
            </a:pPr>
            <a:r>
              <a:rPr lang="en-US" b="0" baseline="0" dirty="0" smtClean="0"/>
              <a:t>Adapt content, talking points, and discussion questions to best meet your agency needs. </a:t>
            </a:r>
          </a:p>
          <a:p>
            <a:pPr marL="171450" indent="-171450">
              <a:buFont typeface="Arial" panose="020B0604020202020204" pitchFamily="34" charset="0"/>
              <a:buChar char="•"/>
            </a:pPr>
            <a:endParaRPr lang="en-US" b="0"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C71FDB7-EA46-45BC-8A56-F7436A83A5F6}" type="slidenum">
              <a:rPr lang="en-US" smtClean="0"/>
              <a:t>9</a:t>
            </a:fld>
            <a:endParaRPr lang="en-US"/>
          </a:p>
        </p:txBody>
      </p:sp>
    </p:spTree>
    <p:extLst>
      <p:ext uri="{BB962C8B-B14F-4D97-AF65-F5344CB8AC3E}">
        <p14:creationId xmlns:p14="http://schemas.microsoft.com/office/powerpoint/2010/main" val="416327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2989FA-DB2F-4667-8FC3-D69DEFE1ADFB}"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154282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2989FA-DB2F-4667-8FC3-D69DEFE1ADFB}"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149828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2989FA-DB2F-4667-8FC3-D69DEFE1ADFB}"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14125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2989FA-DB2F-4667-8FC3-D69DEFE1ADFB}"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171366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989FA-DB2F-4667-8FC3-D69DEFE1ADFB}"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2614955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2989FA-DB2F-4667-8FC3-D69DEFE1ADFB}" type="datetimeFigureOut">
              <a:rPr lang="en-US" smtClean="0"/>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28083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2989FA-DB2F-4667-8FC3-D69DEFE1ADFB}" type="datetimeFigureOut">
              <a:rPr lang="en-US" smtClean="0"/>
              <a:t>7/27/2017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102983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2989FA-DB2F-4667-8FC3-D69DEFE1ADFB}" type="datetimeFigureOut">
              <a:rPr lang="en-US" smtClean="0"/>
              <a:t>7/27/2017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2148222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989FA-DB2F-4667-8FC3-D69DEFE1ADFB}" type="datetimeFigureOut">
              <a:rPr lang="en-US" smtClean="0"/>
              <a:t>7/27/2017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243198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989FA-DB2F-4667-8FC3-D69DEFE1ADFB}" type="datetimeFigureOut">
              <a:rPr lang="en-US" smtClean="0"/>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210649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989FA-DB2F-4667-8FC3-D69DEFE1ADFB}" type="datetimeFigureOut">
              <a:rPr lang="en-US" smtClean="0"/>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302519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989FA-DB2F-4667-8FC3-D69DEFE1ADFB}" type="datetimeFigureOut">
              <a:rPr lang="en-US" smtClean="0"/>
              <a:t>7/27/2017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B2257-4909-4E3B-B9A4-E05CED6D8B9D}" type="slidenum">
              <a:rPr lang="en-US" smtClean="0"/>
              <a:t>‹#›</a:t>
            </a:fld>
            <a:endParaRPr lang="en-US"/>
          </a:p>
        </p:txBody>
      </p:sp>
    </p:spTree>
    <p:extLst>
      <p:ext uri="{BB962C8B-B14F-4D97-AF65-F5344CB8AC3E}">
        <p14:creationId xmlns:p14="http://schemas.microsoft.com/office/powerpoint/2010/main" val="1211061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jf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7.jfif"/><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g"/><Relationship Id="rId7" Type="http://schemas.openxmlformats.org/officeDocument/2006/relationships/diagramLayout" Target="../diagrams/layou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hyperlink" Target="http://www.qiroadmap.org/" TargetMode="External"/><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5" name="Rectangle 4"/>
          <p:cNvSpPr/>
          <p:nvPr/>
        </p:nvSpPr>
        <p:spPr>
          <a:xfrm>
            <a:off x="0" y="857250"/>
            <a:ext cx="9144000" cy="5143500"/>
          </a:xfrm>
          <a:prstGeom prst="rect">
            <a:avLst/>
          </a:prstGeom>
          <a:solidFill>
            <a:srgbClr val="008B99">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0" y="4406545"/>
            <a:ext cx="9144000" cy="24514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1001486" y="1154570"/>
            <a:ext cx="7141028" cy="2585323"/>
          </a:xfrm>
          <a:prstGeom prst="rect">
            <a:avLst/>
          </a:prstGeom>
          <a:noFill/>
        </p:spPr>
        <p:txBody>
          <a:bodyPr wrap="square" rtlCol="0">
            <a:spAutoFit/>
          </a:bodyPr>
          <a:lstStyle/>
          <a:p>
            <a:pPr algn="ctr"/>
            <a:r>
              <a:rPr lang="en-US" sz="5400" b="1" dirty="0" smtClean="0">
                <a:solidFill>
                  <a:schemeClr val="bg1"/>
                </a:solidFill>
                <a:cs typeface="Arial" panose="020B0604020202020204" pitchFamily="34" charset="0"/>
              </a:rPr>
              <a:t>Assessing &amp; Advancing our Culture of Quality Improvement</a:t>
            </a:r>
            <a:endParaRPr lang="en-US" sz="5400" b="1" dirty="0">
              <a:solidFill>
                <a:schemeClr val="bg1"/>
              </a:solidFill>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1528" y="5973487"/>
            <a:ext cx="2079296" cy="555864"/>
          </a:xfrm>
          <a:prstGeom prst="rect">
            <a:avLst/>
          </a:prstGeom>
        </p:spPr>
      </p:pic>
    </p:spTree>
    <p:extLst>
      <p:ext uri="{BB962C8B-B14F-4D97-AF65-F5344CB8AC3E}">
        <p14:creationId xmlns:p14="http://schemas.microsoft.com/office/powerpoint/2010/main" val="631067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327735" y="13679"/>
            <a:ext cx="5833339"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Foundational Element 1: Employee Empowerment</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4567" y="385200"/>
            <a:ext cx="1458668" cy="394030"/>
          </a:xfrm>
          <a:prstGeom prst="rect">
            <a:avLst/>
          </a:prstGeom>
        </p:spPr>
      </p:pic>
      <p:sp>
        <p:nvSpPr>
          <p:cNvPr id="3" name="Rectangle 2"/>
          <p:cNvSpPr/>
          <p:nvPr/>
        </p:nvSpPr>
        <p:spPr>
          <a:xfrm>
            <a:off x="478792" y="2016559"/>
            <a:ext cx="8186416" cy="4031873"/>
          </a:xfrm>
          <a:prstGeom prst="rect">
            <a:avLst/>
          </a:prstGeom>
        </p:spPr>
        <p:txBody>
          <a:bodyPr wrap="square">
            <a:spAutoFit/>
          </a:bodyPr>
          <a:lstStyle/>
          <a:p>
            <a:pPr lvl="0"/>
            <a:r>
              <a:rPr lang="en-US" sz="2400" dirty="0" smtClean="0"/>
              <a:t>Staff are empowered to use QI in their daily work through:</a:t>
            </a:r>
            <a:br>
              <a:rPr lang="en-US" sz="2400" dirty="0" smtClean="0"/>
            </a:br>
            <a:endParaRPr lang="en-US" sz="2400" dirty="0" smtClean="0"/>
          </a:p>
          <a:p>
            <a:pPr marL="285750" lvl="0" indent="-285750">
              <a:buFont typeface="Arial" panose="020B0604020202020204" pitchFamily="34" charset="0"/>
              <a:buChar char="•"/>
            </a:pPr>
            <a:r>
              <a:rPr lang="en-US" sz="2400" dirty="0"/>
              <a:t>T</a:t>
            </a:r>
            <a:r>
              <a:rPr lang="en-US" sz="2400" dirty="0" smtClean="0"/>
              <a:t>rainings, coaches, and resources </a:t>
            </a:r>
            <a:endParaRPr lang="en-US" sz="2400" dirty="0"/>
          </a:p>
          <a:p>
            <a:pPr marL="285750" indent="-285750">
              <a:buFont typeface="Arial" panose="020B0604020202020204" pitchFamily="34" charset="0"/>
              <a:buChar char="•"/>
            </a:pPr>
            <a:r>
              <a:rPr lang="en-US" sz="2400" dirty="0" smtClean="0"/>
              <a:t>Clear </a:t>
            </a:r>
            <a:r>
              <a:rPr lang="en-US" sz="2400" dirty="0"/>
              <a:t>expectations </a:t>
            </a:r>
            <a:endParaRPr lang="en-US" sz="2400" dirty="0" smtClean="0"/>
          </a:p>
          <a:p>
            <a:pPr marL="285750" indent="-285750">
              <a:buFont typeface="Arial" panose="020B0604020202020204" pitchFamily="34" charset="0"/>
              <a:buChar char="•"/>
            </a:pPr>
            <a:r>
              <a:rPr lang="en-US" sz="2400" dirty="0" smtClean="0"/>
              <a:t>Opportunities to implement QI </a:t>
            </a:r>
          </a:p>
          <a:p>
            <a:pPr marL="285750" indent="-285750">
              <a:buFont typeface="Arial" panose="020B0604020202020204" pitchFamily="34" charset="0"/>
              <a:buChar char="•"/>
            </a:pPr>
            <a:r>
              <a:rPr lang="en-US" sz="2400" dirty="0" smtClean="0"/>
              <a:t>Autonomy to make improvements </a:t>
            </a:r>
          </a:p>
          <a:p>
            <a:pPr marL="285750" indent="-285750">
              <a:buFont typeface="Arial" panose="020B0604020202020204" pitchFamily="34" charset="0"/>
              <a:buChar char="•"/>
            </a:pPr>
            <a:r>
              <a:rPr lang="en-US" sz="2400" dirty="0" smtClean="0"/>
              <a:t>Performance feedback systems</a:t>
            </a:r>
          </a:p>
          <a:p>
            <a:pPr marL="285750" indent="-285750">
              <a:buFont typeface="Arial" panose="020B0604020202020204" pitchFamily="34" charset="0"/>
              <a:buChar char="•"/>
            </a:pPr>
            <a:r>
              <a:rPr lang="en-US" sz="2400" dirty="0" smtClean="0">
                <a:solidFill>
                  <a:srgbClr val="FF0000"/>
                </a:solidFill>
              </a:rPr>
              <a:t>List workforce development efforts and employee feedback systems. </a:t>
            </a:r>
            <a:endParaRPr lang="en-US" sz="2400" dirty="0">
              <a:solidFill>
                <a:srgbClr val="FF0000"/>
              </a:solidFill>
            </a:endParaRPr>
          </a:p>
          <a:p>
            <a:pPr marL="0" lvl="1"/>
            <a:endParaRPr lang="en-US" sz="2400" dirty="0"/>
          </a:p>
          <a:p>
            <a:pPr marL="285750" lvl="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381058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169149" y="-35898"/>
            <a:ext cx="6210382"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Foundational Element 2: Teamwork and Collaboration</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0754" y="312967"/>
            <a:ext cx="1458668" cy="394030"/>
          </a:xfrm>
          <a:prstGeom prst="rect">
            <a:avLst/>
          </a:prstGeom>
        </p:spPr>
      </p:pic>
      <p:sp>
        <p:nvSpPr>
          <p:cNvPr id="3" name="Rectangle 2"/>
          <p:cNvSpPr/>
          <p:nvPr/>
        </p:nvSpPr>
        <p:spPr>
          <a:xfrm>
            <a:off x="169149" y="1477398"/>
            <a:ext cx="8186416" cy="4985980"/>
          </a:xfrm>
          <a:prstGeom prst="rect">
            <a:avLst/>
          </a:prstGeom>
        </p:spPr>
        <p:txBody>
          <a:bodyPr wrap="square">
            <a:spAutoFit/>
          </a:bodyPr>
          <a:lstStyle/>
          <a:p>
            <a:endParaRPr lang="en-US" dirty="0"/>
          </a:p>
          <a:p>
            <a:r>
              <a:rPr lang="en-US" sz="2400" dirty="0" smtClean="0"/>
              <a:t>Create </a:t>
            </a:r>
            <a:r>
              <a:rPr lang="en-US" sz="2400" dirty="0"/>
              <a:t>effective team performance by: </a:t>
            </a:r>
            <a:endParaRPr lang="en-US" sz="2400" dirty="0" smtClean="0"/>
          </a:p>
          <a:p>
            <a:pPr marL="285750" indent="-285750">
              <a:buFont typeface="Arial" panose="020B0604020202020204" pitchFamily="34" charset="0"/>
              <a:buChar char="•"/>
            </a:pPr>
            <a:r>
              <a:rPr lang="en-US" sz="2400" dirty="0" smtClean="0"/>
              <a:t>Defining </a:t>
            </a:r>
            <a:r>
              <a:rPr lang="en-US" sz="2400" dirty="0"/>
              <a:t>team </a:t>
            </a:r>
            <a:r>
              <a:rPr lang="en-US" sz="2400" dirty="0" smtClean="0"/>
              <a:t>expectations</a:t>
            </a:r>
          </a:p>
          <a:p>
            <a:pPr marL="285750" indent="-285750">
              <a:buFont typeface="Arial" panose="020B0604020202020204" pitchFamily="34" charset="0"/>
              <a:buChar char="•"/>
            </a:pPr>
            <a:r>
              <a:rPr lang="en-US" sz="2400" dirty="0" smtClean="0"/>
              <a:t>Carefully </a:t>
            </a:r>
            <a:r>
              <a:rPr lang="en-US" sz="2400" dirty="0"/>
              <a:t>selecting team </a:t>
            </a:r>
            <a:r>
              <a:rPr lang="en-US" sz="2400" dirty="0" smtClean="0"/>
              <a:t>members</a:t>
            </a:r>
          </a:p>
          <a:p>
            <a:pPr marL="285750" indent="-285750">
              <a:buFont typeface="Arial" panose="020B0604020202020204" pitchFamily="34" charset="0"/>
              <a:buChar char="•"/>
            </a:pPr>
            <a:r>
              <a:rPr lang="en-US" sz="2400" dirty="0" smtClean="0"/>
              <a:t>Holding </a:t>
            </a:r>
            <a:r>
              <a:rPr lang="en-US" sz="2400" dirty="0"/>
              <a:t>teams accountable </a:t>
            </a:r>
          </a:p>
          <a:p>
            <a:pPr lvl="1">
              <a:buFont typeface="Arial" panose="020B0604020202020204" pitchFamily="34" charset="0"/>
              <a:buChar char="•"/>
            </a:pPr>
            <a:endParaRPr lang="en-US" sz="2400" dirty="0" smtClean="0"/>
          </a:p>
          <a:p>
            <a:r>
              <a:rPr lang="en-US" sz="2400" dirty="0" smtClean="0"/>
              <a:t>Break </a:t>
            </a:r>
            <a:r>
              <a:rPr lang="en-US" sz="2400" dirty="0"/>
              <a:t>down </a:t>
            </a:r>
            <a:r>
              <a:rPr lang="en-US" sz="2400" dirty="0" smtClean="0"/>
              <a:t>silos through: </a:t>
            </a:r>
          </a:p>
          <a:p>
            <a:pPr marL="285750" indent="-285750">
              <a:buFont typeface="Arial" panose="020B0604020202020204" pitchFamily="34" charset="0"/>
              <a:buChar char="•"/>
            </a:pPr>
            <a:r>
              <a:rPr lang="en-US" sz="2400" dirty="0" smtClean="0"/>
              <a:t>Communication </a:t>
            </a:r>
            <a:r>
              <a:rPr lang="en-US" sz="2400" dirty="0"/>
              <a:t>of lessons </a:t>
            </a:r>
            <a:r>
              <a:rPr lang="en-US" sz="2400" dirty="0" smtClean="0"/>
              <a:t>learned</a:t>
            </a:r>
          </a:p>
          <a:p>
            <a:pPr marL="285750" indent="-285750">
              <a:buFont typeface="Arial" panose="020B0604020202020204" pitchFamily="34" charset="0"/>
              <a:buChar char="•"/>
            </a:pPr>
            <a:r>
              <a:rPr lang="en-US" sz="2400" dirty="0" smtClean="0"/>
              <a:t>Formal/informal </a:t>
            </a:r>
            <a:r>
              <a:rPr lang="en-US" sz="2400" dirty="0"/>
              <a:t>learning and problem solving </a:t>
            </a:r>
            <a:r>
              <a:rPr lang="en-US" sz="2400" dirty="0" smtClean="0"/>
              <a:t>groups</a:t>
            </a:r>
          </a:p>
          <a:p>
            <a:pPr marL="285750" indent="-285750">
              <a:buFont typeface="Arial" panose="020B0604020202020204" pitchFamily="34" charset="0"/>
              <a:buChar char="•"/>
            </a:pPr>
            <a:r>
              <a:rPr lang="en-US" sz="2400" dirty="0" smtClean="0"/>
              <a:t>Eliminating </a:t>
            </a:r>
            <a:r>
              <a:rPr lang="en-US" sz="2400" dirty="0"/>
              <a:t>redundancies and </a:t>
            </a:r>
            <a:r>
              <a:rPr lang="en-US" sz="2400" dirty="0" smtClean="0"/>
              <a:t>creating alignment</a:t>
            </a:r>
          </a:p>
          <a:p>
            <a:pPr marL="285750" indent="-28575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solidFill>
                  <a:srgbClr val="FF0000"/>
                </a:solidFill>
              </a:rPr>
              <a:t>List opportunities for collaboration in the agency. </a:t>
            </a:r>
            <a:endParaRPr lang="en-US" sz="2400" dirty="0">
              <a:solidFill>
                <a:srgbClr val="FF0000"/>
              </a:solidFill>
            </a:endParaRPr>
          </a:p>
          <a:p>
            <a:pPr lvl="1">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85650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221188" y="0"/>
            <a:ext cx="6568718"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Foundational Element 3: Leadership Commitment</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9724" y="306007"/>
            <a:ext cx="1458668" cy="394030"/>
          </a:xfrm>
          <a:prstGeom prst="rect">
            <a:avLst/>
          </a:prstGeom>
        </p:spPr>
      </p:pic>
      <p:sp>
        <p:nvSpPr>
          <p:cNvPr id="3" name="Rectangle 2"/>
          <p:cNvSpPr/>
          <p:nvPr/>
        </p:nvSpPr>
        <p:spPr>
          <a:xfrm>
            <a:off x="221188" y="1506336"/>
            <a:ext cx="8186416" cy="5563895"/>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Dedicate financial and human resources to QI</a:t>
            </a:r>
          </a:p>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Communicate the vision and urgency for QI</a:t>
            </a:r>
          </a:p>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Empower staff to engage in QI </a:t>
            </a:r>
          </a:p>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Hold staff accountable</a:t>
            </a:r>
          </a:p>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Exhibit visible support for QI</a:t>
            </a:r>
          </a:p>
          <a:p>
            <a:pPr marL="285750" indent="-285750">
              <a:lnSpc>
                <a:spcPct val="107000"/>
              </a:lnSpc>
              <a:spcAft>
                <a:spcPts val="800"/>
              </a:spcAft>
              <a:buFont typeface="Arial" panose="020B0604020202020204" pitchFamily="34" charset="0"/>
              <a:buChar char="•"/>
            </a:pPr>
            <a:r>
              <a:rPr lang="en-US" sz="2400" dirty="0" smtClean="0">
                <a:solidFill>
                  <a:srgbClr val="FF0000"/>
                </a:solidFill>
                <a:ea typeface="Calibri" panose="020F0502020204030204" pitchFamily="34" charset="0"/>
                <a:cs typeface="Times New Roman" panose="02020603050405020304" pitchFamily="18" charset="0"/>
              </a:rPr>
              <a:t>Add leadership commitment to date (e.g. dedicated resources, $$, QI committee)</a:t>
            </a:r>
          </a:p>
          <a:p>
            <a:pPr marL="285750" indent="-285750">
              <a:lnSpc>
                <a:spcPct val="107000"/>
              </a:lnSpc>
              <a:spcAft>
                <a:spcPts val="800"/>
              </a:spcAft>
              <a:buFont typeface="Arial" panose="020B0604020202020204" pitchFamily="34" charset="0"/>
              <a:buChar char="•"/>
            </a:pPr>
            <a:r>
              <a:rPr lang="en-US" sz="2400" dirty="0" smtClean="0">
                <a:solidFill>
                  <a:srgbClr val="FF0000"/>
                </a:solidFill>
                <a:ea typeface="Calibri" panose="020F0502020204030204" pitchFamily="34" charset="0"/>
                <a:cs typeface="Times New Roman" panose="02020603050405020304" pitchFamily="18" charset="0"/>
              </a:rPr>
              <a:t>Add leadership expectations of staff</a:t>
            </a:r>
          </a:p>
          <a:p>
            <a:pPr marL="285750" indent="-285750">
              <a:lnSpc>
                <a:spcPct val="107000"/>
              </a:lnSpc>
              <a:spcAft>
                <a:spcPts val="800"/>
              </a:spcAft>
              <a:buFont typeface="Arial" panose="020B0604020202020204" pitchFamily="34" charset="0"/>
              <a:buChar char="•"/>
            </a:pPr>
            <a:endParaRPr lang="en-US" sz="2400" dirty="0" smtClean="0">
              <a:solidFill>
                <a:srgbClr val="FF0000"/>
              </a:solidFill>
              <a:ea typeface="Calibri" panose="020F0502020204030204" pitchFamily="34"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5386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285881" y="13679"/>
            <a:ext cx="5833339"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Foundational Element 4: Customer Focus</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8925" y="385200"/>
            <a:ext cx="1458668" cy="394030"/>
          </a:xfrm>
          <a:prstGeom prst="rect">
            <a:avLst/>
          </a:prstGeom>
        </p:spPr>
      </p:pic>
      <p:sp>
        <p:nvSpPr>
          <p:cNvPr id="7" name="Content Placeholder 4"/>
          <p:cNvSpPr txBox="1">
            <a:spLocks/>
          </p:cNvSpPr>
          <p:nvPr/>
        </p:nvSpPr>
        <p:spPr>
          <a:xfrm>
            <a:off x="285881" y="1747081"/>
            <a:ext cx="7827787" cy="3086281"/>
          </a:xfrm>
          <a:prstGeom prst="rect">
            <a:avLst/>
          </a:prstGeom>
        </p:spPr>
        <p:txBody>
          <a:bodyPr/>
          <a:lstStyle>
            <a:lvl1pPr marL="342900" indent="-342900" algn="l" rtl="0" eaLnBrk="0" fontAlgn="base" hangingPunct="0">
              <a:lnSpc>
                <a:spcPct val="120000"/>
              </a:lnSpc>
              <a:spcBef>
                <a:spcPct val="20000"/>
              </a:spcBef>
              <a:spcAft>
                <a:spcPct val="0"/>
              </a:spcAft>
              <a:defRPr sz="1400">
                <a:solidFill>
                  <a:schemeClr val="tx1"/>
                </a:solidFill>
                <a:latin typeface="+mn-lt"/>
                <a:ea typeface="+mn-ea"/>
                <a:cs typeface="+mn-cs"/>
              </a:defRPr>
            </a:lvl1pPr>
            <a:lvl2pPr marL="114300" indent="342900" algn="l" rtl="0" eaLnBrk="0" fontAlgn="base" hangingPunct="0">
              <a:spcBef>
                <a:spcPct val="20000"/>
              </a:spcBef>
              <a:spcAft>
                <a:spcPct val="0"/>
              </a:spcAft>
              <a:defRPr sz="1400">
                <a:solidFill>
                  <a:schemeClr val="tx1"/>
                </a:solidFill>
                <a:latin typeface="+mn-lt"/>
              </a:defRPr>
            </a:lvl2pPr>
            <a:lvl3pPr marL="977900" indent="-63500" algn="l" rtl="0" eaLnBrk="0" fontAlgn="base" hangingPunct="0">
              <a:spcBef>
                <a:spcPct val="20000"/>
              </a:spcBef>
              <a:spcAft>
                <a:spcPct val="0"/>
              </a:spcAft>
              <a:defRPr sz="1400">
                <a:solidFill>
                  <a:schemeClr val="tx1"/>
                </a:solidFill>
                <a:latin typeface="+mn-lt"/>
              </a:defRPr>
            </a:lvl3pPr>
            <a:lvl4pPr marL="1600200" indent="-228600" algn="l" rtl="0" eaLnBrk="0" fontAlgn="base" hangingPunct="0">
              <a:spcBef>
                <a:spcPct val="20000"/>
              </a:spcBef>
              <a:spcAft>
                <a:spcPct val="0"/>
              </a:spcAft>
              <a:defRPr sz="1400">
                <a:solidFill>
                  <a:schemeClr val="tx1"/>
                </a:solidFill>
                <a:latin typeface="+mn-lt"/>
              </a:defRPr>
            </a:lvl4pPr>
            <a:lvl5pPr marL="2057400" indent="-228600" algn="l" rtl="0" eaLnBrk="0" fontAlgn="base" hangingPunct="0">
              <a:spcBef>
                <a:spcPct val="20000"/>
              </a:spcBef>
              <a:spcAft>
                <a:spcPct val="0"/>
              </a:spcAft>
              <a:defRPr sz="1400">
                <a:solidFill>
                  <a:schemeClr val="tx1"/>
                </a:solidFill>
                <a:latin typeface="+mn-lt"/>
              </a:defRPr>
            </a:lvl5pPr>
            <a:lvl6pPr marL="2514600" indent="-228600" algn="l" rtl="0" fontAlgn="base">
              <a:spcBef>
                <a:spcPct val="20000"/>
              </a:spcBef>
              <a:spcAft>
                <a:spcPct val="0"/>
              </a:spcAft>
              <a:defRPr sz="1400">
                <a:solidFill>
                  <a:schemeClr val="tx1"/>
                </a:solidFill>
                <a:latin typeface="+mn-lt"/>
              </a:defRPr>
            </a:lvl6pPr>
            <a:lvl7pPr marL="2971800" indent="-228600" algn="l" rtl="0" fontAlgn="base">
              <a:spcBef>
                <a:spcPct val="20000"/>
              </a:spcBef>
              <a:spcAft>
                <a:spcPct val="0"/>
              </a:spcAft>
              <a:defRPr sz="1400">
                <a:solidFill>
                  <a:schemeClr val="tx1"/>
                </a:solidFill>
                <a:latin typeface="+mn-lt"/>
              </a:defRPr>
            </a:lvl7pPr>
            <a:lvl8pPr marL="3429000" indent="-228600" algn="l" rtl="0" fontAlgn="base">
              <a:spcBef>
                <a:spcPct val="20000"/>
              </a:spcBef>
              <a:spcAft>
                <a:spcPct val="0"/>
              </a:spcAft>
              <a:defRPr sz="1400">
                <a:solidFill>
                  <a:schemeClr val="tx1"/>
                </a:solidFill>
                <a:latin typeface="+mn-lt"/>
              </a:defRPr>
            </a:lvl8pPr>
            <a:lvl9pPr marL="3886200" indent="-228600" algn="l" rtl="0" fontAlgn="base">
              <a:spcBef>
                <a:spcPct val="20000"/>
              </a:spcBef>
              <a:spcAft>
                <a:spcPct val="0"/>
              </a:spcAft>
              <a:defRPr sz="1400">
                <a:solidFill>
                  <a:schemeClr val="tx1"/>
                </a:solidFill>
                <a:latin typeface="+mn-lt"/>
              </a:defRPr>
            </a:lvl9pPr>
          </a:lstStyle>
          <a:p>
            <a:pPr marL="457200" lvl="1" indent="-342900">
              <a:buFont typeface="Arial" panose="020B0604020202020204" pitchFamily="34" charset="0"/>
              <a:buChar char="•"/>
            </a:pPr>
            <a:r>
              <a:rPr lang="en-US" sz="2400" dirty="0" smtClean="0"/>
              <a:t>A customer focus is part of the agency’s core values and vision</a:t>
            </a:r>
          </a:p>
          <a:p>
            <a:pPr marL="457200" lvl="1" indent="-342900">
              <a:buFont typeface="Arial" panose="020B0604020202020204" pitchFamily="34" charset="0"/>
              <a:buChar char="•"/>
            </a:pPr>
            <a:r>
              <a:rPr lang="en-US" sz="2400" dirty="0" smtClean="0"/>
              <a:t>Data on customer satisfaction and needs </a:t>
            </a:r>
          </a:p>
          <a:p>
            <a:pPr marL="457200" lvl="1" indent="-342900">
              <a:buFont typeface="Arial" panose="020B0604020202020204" pitchFamily="34" charset="0"/>
              <a:buChar char="•"/>
            </a:pPr>
            <a:r>
              <a:rPr lang="en-US" sz="2400" dirty="0" smtClean="0"/>
              <a:t>Customer data drives decision making and improvement efforts </a:t>
            </a:r>
            <a:endParaRPr lang="en-US" sz="2400" dirty="0"/>
          </a:p>
          <a:p>
            <a:pPr marL="457200" lvl="1" indent="-342900">
              <a:buFont typeface="Arial" panose="020B0604020202020204" pitchFamily="34" charset="0"/>
              <a:buChar char="•"/>
            </a:pPr>
            <a:r>
              <a:rPr lang="en-US" sz="2400" dirty="0" smtClean="0"/>
              <a:t>Employees are empowered to </a:t>
            </a:r>
            <a:r>
              <a:rPr lang="en-US" sz="2400" dirty="0"/>
              <a:t>exceed customer </a:t>
            </a:r>
            <a:r>
              <a:rPr lang="en-US" sz="2400" dirty="0" smtClean="0"/>
              <a:t>expectations</a:t>
            </a:r>
          </a:p>
          <a:p>
            <a:pPr marL="457200" lvl="1" indent="-342900">
              <a:buFont typeface="Arial" panose="020B0604020202020204" pitchFamily="34" charset="0"/>
              <a:buChar char="•"/>
            </a:pPr>
            <a:r>
              <a:rPr lang="en-US" sz="2400" dirty="0" smtClean="0">
                <a:solidFill>
                  <a:srgbClr val="FF0000"/>
                </a:solidFill>
              </a:rPr>
              <a:t>Add current efforts to collect and use customer data. </a:t>
            </a:r>
          </a:p>
          <a:p>
            <a:pPr marL="457200" lvl="1" indent="-342900">
              <a:buFont typeface="Arial" panose="020B0604020202020204" pitchFamily="34" charset="0"/>
              <a:buChar char="•"/>
            </a:pPr>
            <a:r>
              <a:rPr lang="en-US" sz="2400" dirty="0" smtClean="0">
                <a:solidFill>
                  <a:srgbClr val="FF0000"/>
                </a:solidFill>
              </a:rPr>
              <a:t>Add next steps for establishing customer data </a:t>
            </a:r>
            <a:r>
              <a:rPr lang="en-US" sz="2400" dirty="0">
                <a:solidFill>
                  <a:srgbClr val="FF0000"/>
                </a:solidFill>
              </a:rPr>
              <a:t>collection mechanisms </a:t>
            </a:r>
            <a:r>
              <a:rPr lang="en-US" sz="2400" dirty="0" smtClean="0">
                <a:solidFill>
                  <a:srgbClr val="FF0000"/>
                </a:solidFill>
              </a:rPr>
              <a:t>agency-wide </a:t>
            </a:r>
            <a:r>
              <a:rPr lang="en-US" sz="2400" dirty="0">
                <a:solidFill>
                  <a:srgbClr val="FF0000"/>
                </a:solidFill>
              </a:rPr>
              <a:t>. </a:t>
            </a:r>
          </a:p>
          <a:p>
            <a:pPr lvl="1" indent="0"/>
            <a:endParaRPr lang="en-US" sz="2000" dirty="0"/>
          </a:p>
          <a:p>
            <a:pPr marL="457200" lvl="1" indent="-342900">
              <a:buFont typeface="Arial" panose="020B0604020202020204" pitchFamily="34" charset="0"/>
              <a:buChar char="•"/>
            </a:pPr>
            <a:endParaRPr lang="en-US" sz="2000" kern="0" dirty="0" smtClean="0">
              <a:latin typeface="Adobe Fangsong Std R" panose="02020400000000000000" pitchFamily="18" charset="-128"/>
              <a:ea typeface="Adobe Fangsong Std R" panose="02020400000000000000" pitchFamily="18" charset="-128"/>
            </a:endParaRPr>
          </a:p>
          <a:p>
            <a:pPr lvl="1">
              <a:buFont typeface="Arial" panose="020B0604020202020204" pitchFamily="34" charset="0"/>
              <a:buChar char="•"/>
            </a:pPr>
            <a:endParaRPr lang="en-US" sz="2000" kern="0" dirty="0"/>
          </a:p>
          <a:p>
            <a:pPr lvl="1" indent="0"/>
            <a:endParaRPr lang="en-US" sz="2000" kern="0" dirty="0" smtClean="0"/>
          </a:p>
          <a:p>
            <a:pPr marL="457200" lvl="1" indent="-342900">
              <a:buFont typeface="Arial" panose="020B0604020202020204" pitchFamily="34" charset="0"/>
              <a:buChar char="•"/>
            </a:pPr>
            <a:endParaRPr lang="en-US" sz="2000" kern="0" dirty="0" smtClean="0"/>
          </a:p>
          <a:p>
            <a:endParaRPr lang="en-US" kern="0" dirty="0"/>
          </a:p>
        </p:txBody>
      </p:sp>
    </p:spTree>
    <p:extLst>
      <p:ext uri="{BB962C8B-B14F-4D97-AF65-F5344CB8AC3E}">
        <p14:creationId xmlns:p14="http://schemas.microsoft.com/office/powerpoint/2010/main" val="186993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150295" y="0"/>
            <a:ext cx="6483969"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Foundational Element 5: QI Infrastructure</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5457" y="244512"/>
            <a:ext cx="1458668" cy="394030"/>
          </a:xfrm>
          <a:prstGeom prst="rect">
            <a:avLst/>
          </a:prstGeom>
        </p:spPr>
      </p:pic>
      <p:sp>
        <p:nvSpPr>
          <p:cNvPr id="3" name="Rectangle 2"/>
          <p:cNvSpPr/>
          <p:nvPr/>
        </p:nvSpPr>
        <p:spPr>
          <a:xfrm>
            <a:off x="478792" y="1774892"/>
            <a:ext cx="8186416" cy="4062651"/>
          </a:xfrm>
          <a:prstGeom prst="rect">
            <a:avLst/>
          </a:prstGeom>
        </p:spPr>
        <p:txBody>
          <a:bodyPr wrap="square">
            <a:spAutoFit/>
          </a:bodyPr>
          <a:lstStyle/>
          <a:p>
            <a:pPr lvl="0"/>
            <a:r>
              <a:rPr lang="en-US" sz="2400" dirty="0" smtClean="0"/>
              <a:t>Alignment </a:t>
            </a:r>
            <a:r>
              <a:rPr lang="en-US" sz="2400" dirty="0"/>
              <a:t>of QI with organization’s </a:t>
            </a:r>
            <a:endParaRPr lang="en-US" sz="2400" dirty="0" smtClean="0"/>
          </a:p>
          <a:p>
            <a:pPr marL="285750" lvl="0" indent="-285750">
              <a:buFont typeface="Arial" panose="020B0604020202020204" pitchFamily="34" charset="0"/>
              <a:buChar char="•"/>
            </a:pPr>
            <a:r>
              <a:rPr lang="en-US" sz="2400" dirty="0"/>
              <a:t>M</a:t>
            </a:r>
            <a:r>
              <a:rPr lang="en-US" sz="2400" dirty="0" smtClean="0"/>
              <a:t>ission </a:t>
            </a:r>
          </a:p>
          <a:p>
            <a:pPr marL="285750" lvl="0" indent="-285750">
              <a:buFont typeface="Arial" panose="020B0604020202020204" pitchFamily="34" charset="0"/>
              <a:buChar char="•"/>
            </a:pPr>
            <a:r>
              <a:rPr lang="en-US" sz="2400" dirty="0"/>
              <a:t>V</a:t>
            </a:r>
            <a:r>
              <a:rPr lang="en-US" sz="2400" dirty="0" smtClean="0"/>
              <a:t>ision</a:t>
            </a:r>
          </a:p>
          <a:p>
            <a:pPr marL="285750" lvl="0" indent="-285750">
              <a:buFont typeface="Arial" panose="020B0604020202020204" pitchFamily="34" charset="0"/>
              <a:buChar char="•"/>
            </a:pPr>
            <a:r>
              <a:rPr lang="en-US" sz="2400" dirty="0" smtClean="0"/>
              <a:t>Strategic direction</a:t>
            </a:r>
          </a:p>
          <a:p>
            <a:pPr marL="285750" lvl="0" indent="-285750">
              <a:buFont typeface="Arial" panose="020B0604020202020204" pitchFamily="34" charset="0"/>
              <a:buChar char="•"/>
            </a:pPr>
            <a:r>
              <a:rPr lang="en-US" sz="2400" dirty="0" smtClean="0"/>
              <a:t>Performance</a:t>
            </a:r>
            <a:endParaRPr lang="en-US" sz="2400" dirty="0"/>
          </a:p>
          <a:p>
            <a:pPr lvl="0"/>
            <a:endParaRPr lang="en-US" sz="2400" dirty="0"/>
          </a:p>
          <a:p>
            <a:pPr lvl="0"/>
            <a:r>
              <a:rPr lang="en-US" sz="2400" dirty="0"/>
              <a:t>Three key components of a strong QI </a:t>
            </a:r>
            <a:r>
              <a:rPr lang="en-US" sz="2400" dirty="0" smtClean="0"/>
              <a:t>infrastructure</a:t>
            </a:r>
          </a:p>
          <a:p>
            <a:pPr marL="285750" lvl="0" indent="-285750">
              <a:buFont typeface="Arial" panose="020B0604020202020204" pitchFamily="34" charset="0"/>
              <a:buChar char="•"/>
            </a:pPr>
            <a:r>
              <a:rPr lang="en-US" sz="2400" dirty="0" smtClean="0"/>
              <a:t>QI governing body</a:t>
            </a:r>
          </a:p>
          <a:p>
            <a:pPr marL="285750" lvl="0" indent="-285750">
              <a:buFont typeface="Arial" panose="020B0604020202020204" pitchFamily="34" charset="0"/>
              <a:buChar char="•"/>
            </a:pPr>
            <a:r>
              <a:rPr lang="en-US" sz="2400" dirty="0" smtClean="0"/>
              <a:t>Performance Management System</a:t>
            </a:r>
          </a:p>
          <a:p>
            <a:pPr marL="285750" lvl="0" indent="-285750">
              <a:buFont typeface="Arial" panose="020B0604020202020204" pitchFamily="34" charset="0"/>
              <a:buChar char="•"/>
            </a:pPr>
            <a:r>
              <a:rPr lang="en-US" sz="2400" dirty="0" smtClean="0"/>
              <a:t>QI Plan</a:t>
            </a:r>
          </a:p>
          <a:p>
            <a:pPr lvl="0"/>
            <a:endParaRPr lang="en-US" dirty="0"/>
          </a:p>
        </p:txBody>
      </p:sp>
    </p:spTree>
    <p:extLst>
      <p:ext uri="{BB962C8B-B14F-4D97-AF65-F5344CB8AC3E}">
        <p14:creationId xmlns:p14="http://schemas.microsoft.com/office/powerpoint/2010/main" val="1694658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1" y="0"/>
            <a:ext cx="9144000" cy="1164431"/>
          </a:xfrm>
          <a:prstGeom prst="rect">
            <a:avLst/>
          </a:prstGeom>
        </p:spPr>
      </p:pic>
      <p:sp>
        <p:nvSpPr>
          <p:cNvPr id="23" name="TextBox 22"/>
          <p:cNvSpPr txBox="1"/>
          <p:nvPr/>
        </p:nvSpPr>
        <p:spPr>
          <a:xfrm>
            <a:off x="263712" y="-77913"/>
            <a:ext cx="7401684"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Foundational Element 5: </a:t>
            </a:r>
          </a:p>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QI Infrastructure (QI Governance)</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1843" y="385199"/>
            <a:ext cx="1458668" cy="394030"/>
          </a:xfrm>
          <a:prstGeom prst="rect">
            <a:avLst/>
          </a:prstGeom>
        </p:spPr>
      </p:pic>
      <p:sp>
        <p:nvSpPr>
          <p:cNvPr id="3" name="Rectangle 2"/>
          <p:cNvSpPr/>
          <p:nvPr/>
        </p:nvSpPr>
        <p:spPr>
          <a:xfrm>
            <a:off x="451721" y="1716526"/>
            <a:ext cx="8186416" cy="2031325"/>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rgbClr val="FF0000"/>
                </a:solidFill>
              </a:rPr>
              <a:t>Insert name of agency QI governing body</a:t>
            </a:r>
          </a:p>
          <a:p>
            <a:pPr marL="342900" indent="-342900">
              <a:buFont typeface="Arial" panose="020B0604020202020204" pitchFamily="34" charset="0"/>
              <a:buChar char="•"/>
            </a:pPr>
            <a:r>
              <a:rPr lang="en-US" sz="2400" kern="0" dirty="0" smtClean="0">
                <a:solidFill>
                  <a:srgbClr val="FF0000"/>
                </a:solidFill>
                <a:ea typeface="Adobe Fangsong Std R" panose="02020400000000000000" pitchFamily="18" charset="-128"/>
              </a:rPr>
              <a:t>Insert names/titles of the members</a:t>
            </a:r>
          </a:p>
          <a:p>
            <a:pPr marL="342900" indent="-342900">
              <a:buFont typeface="Arial" panose="020B0604020202020204" pitchFamily="34" charset="0"/>
              <a:buChar char="•"/>
            </a:pPr>
            <a:r>
              <a:rPr lang="en-US" sz="2400" kern="0" dirty="0" smtClean="0">
                <a:solidFill>
                  <a:srgbClr val="FF0000"/>
                </a:solidFill>
                <a:ea typeface="Adobe Fangsong Std R" panose="02020400000000000000" pitchFamily="18" charset="-128"/>
              </a:rPr>
              <a:t>Insert accomplishments, roles, and/or current initiatives</a:t>
            </a:r>
          </a:p>
          <a:p>
            <a:endParaRPr lang="en-US" kern="0" dirty="0" smtClean="0">
              <a:solidFill>
                <a:srgbClr val="FF0000"/>
              </a:solidFill>
              <a:ea typeface="Adobe Fangsong Std R" panose="02020400000000000000" pitchFamily="18" charset="-128"/>
            </a:endParaRPr>
          </a:p>
          <a:p>
            <a:pPr marL="857250" lvl="2" indent="-285750">
              <a:buFont typeface="Arial" panose="020B0604020202020204" pitchFamily="34" charset="0"/>
              <a:buChar char="•"/>
            </a:pPr>
            <a:endParaRPr lang="en-US" kern="0" dirty="0">
              <a:ea typeface="Adobe Fangsong Std R" panose="02020400000000000000" pitchFamily="18" charset="-128"/>
            </a:endParaRPr>
          </a:p>
          <a:p>
            <a:pPr marL="857250" lvl="2" indent="-285750">
              <a:buFont typeface="Arial" panose="020B0604020202020204" pitchFamily="34" charset="0"/>
              <a:buChar char="•"/>
            </a:pPr>
            <a:endParaRPr lang="en-US" kern="0" dirty="0" smtClean="0">
              <a:ea typeface="Adobe Fangsong Std R" panose="02020400000000000000" pitchFamily="18" charset="-128"/>
            </a:endParaRPr>
          </a:p>
        </p:txBody>
      </p:sp>
    </p:spTree>
    <p:extLst>
      <p:ext uri="{BB962C8B-B14F-4D97-AF65-F5344CB8AC3E}">
        <p14:creationId xmlns:p14="http://schemas.microsoft.com/office/powerpoint/2010/main" val="1925190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0" y="-35898"/>
            <a:ext cx="7428394"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Foundational Element 5: QI Infrastructure (PM System)</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3478" y="385200"/>
            <a:ext cx="1458668" cy="394030"/>
          </a:xfrm>
          <a:prstGeom prst="rect">
            <a:avLst/>
          </a:prstGeom>
        </p:spPr>
      </p:pic>
      <p:sp>
        <p:nvSpPr>
          <p:cNvPr id="3" name="Rectangle 2"/>
          <p:cNvSpPr/>
          <p:nvPr/>
        </p:nvSpPr>
        <p:spPr>
          <a:xfrm>
            <a:off x="159891" y="1549631"/>
            <a:ext cx="8186416" cy="1846659"/>
          </a:xfrm>
          <a:prstGeom prst="rect">
            <a:avLst/>
          </a:prstGeom>
        </p:spPr>
        <p:txBody>
          <a:bodyPr wrap="square">
            <a:spAutoFit/>
          </a:bodyPr>
          <a:lstStyle/>
          <a:p>
            <a:pPr marL="742950" lvl="1" indent="-285750">
              <a:buFont typeface="Arial" panose="020B0604020202020204" pitchFamily="34" charset="0"/>
              <a:buChar char="•"/>
            </a:pPr>
            <a:r>
              <a:rPr lang="en-US" sz="2400" dirty="0" smtClean="0"/>
              <a:t>Aligns with agency </a:t>
            </a:r>
            <a:r>
              <a:rPr lang="en-US" sz="2400" dirty="0"/>
              <a:t>strategic </a:t>
            </a:r>
            <a:r>
              <a:rPr lang="en-US" sz="2400" dirty="0" smtClean="0"/>
              <a:t>direction</a:t>
            </a:r>
          </a:p>
          <a:p>
            <a:pPr marL="742950" lvl="1" indent="-285750">
              <a:buFont typeface="Arial" panose="020B0604020202020204" pitchFamily="34" charset="0"/>
              <a:buChar char="•"/>
            </a:pPr>
            <a:r>
              <a:rPr lang="en-US" sz="2400" dirty="0"/>
              <a:t>Provides a foundation for decision </a:t>
            </a:r>
            <a:r>
              <a:rPr lang="en-US" sz="2400" dirty="0" smtClean="0"/>
              <a:t>making</a:t>
            </a:r>
          </a:p>
          <a:p>
            <a:pPr marL="742950" lvl="1" indent="-285750">
              <a:buFont typeface="Arial" panose="020B0604020202020204" pitchFamily="34" charset="0"/>
              <a:buChar char="•"/>
            </a:pPr>
            <a:r>
              <a:rPr lang="en-US" sz="2400" dirty="0"/>
              <a:t>Helps identify improvement </a:t>
            </a:r>
            <a:r>
              <a:rPr lang="en-US" sz="2400" dirty="0" smtClean="0"/>
              <a:t>opportunities</a:t>
            </a:r>
            <a:endParaRPr lang="en-US" sz="2400" dirty="0"/>
          </a:p>
          <a:p>
            <a:pPr marL="742950" lvl="1" indent="-285750">
              <a:buFont typeface="Arial" panose="020B0604020202020204" pitchFamily="34" charset="0"/>
              <a:buChar char="•"/>
            </a:pPr>
            <a:r>
              <a:rPr lang="en-US" sz="2400" dirty="0" smtClean="0"/>
              <a:t>Provides meaningful </a:t>
            </a:r>
            <a:r>
              <a:rPr lang="en-US" sz="2400" dirty="0"/>
              <a:t>feedback </a:t>
            </a:r>
            <a:r>
              <a:rPr lang="en-US" sz="2400" dirty="0" smtClean="0"/>
              <a:t>to employees</a:t>
            </a:r>
            <a:endParaRPr lang="en-US" sz="2400" dirty="0"/>
          </a:p>
          <a:p>
            <a:pPr marL="571500" lvl="2"/>
            <a:endParaRPr lang="en-US" dirty="0" smtClean="0"/>
          </a:p>
        </p:txBody>
      </p:sp>
      <p:pic>
        <p:nvPicPr>
          <p:cNvPr id="7" name="Content Placeholder 1"/>
          <p:cNvPicPr>
            <a:picLocks noChangeAspect="1"/>
          </p:cNvPicPr>
          <p:nvPr/>
        </p:nvPicPr>
        <p:blipFill rotWithShape="1">
          <a:blip r:embed="rId5" cstate="print"/>
          <a:srcRect t="11773"/>
          <a:stretch/>
        </p:blipFill>
        <p:spPr>
          <a:xfrm>
            <a:off x="4851179" y="3252281"/>
            <a:ext cx="4292821" cy="3605719"/>
          </a:xfrm>
          <a:prstGeom prst="rect">
            <a:avLst/>
          </a:prstGeom>
          <a:noFill/>
        </p:spPr>
      </p:pic>
    </p:spTree>
    <p:extLst>
      <p:ext uri="{BB962C8B-B14F-4D97-AF65-F5344CB8AC3E}">
        <p14:creationId xmlns:p14="http://schemas.microsoft.com/office/powerpoint/2010/main" val="2255174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5112" y="385200"/>
            <a:ext cx="1458668" cy="394030"/>
          </a:xfrm>
          <a:prstGeom prst="rect">
            <a:avLst/>
          </a:prstGeom>
        </p:spPr>
      </p:pic>
      <p:sp>
        <p:nvSpPr>
          <p:cNvPr id="3" name="Rectangle 2"/>
          <p:cNvSpPr/>
          <p:nvPr/>
        </p:nvSpPr>
        <p:spPr>
          <a:xfrm>
            <a:off x="-121970" y="2016558"/>
            <a:ext cx="8186416" cy="2123658"/>
          </a:xfrm>
          <a:prstGeom prst="rect">
            <a:avLst/>
          </a:prstGeom>
        </p:spPr>
        <p:txBody>
          <a:bodyPr wrap="square">
            <a:spAutoFit/>
          </a:bodyPr>
          <a:lstStyle/>
          <a:p>
            <a:pPr marL="857250" lvl="2" indent="-285750">
              <a:buFont typeface="Arial" panose="020B0604020202020204" pitchFamily="34" charset="0"/>
              <a:buChar char="•"/>
            </a:pPr>
            <a:r>
              <a:rPr lang="en-US" sz="2400" dirty="0" smtClean="0">
                <a:solidFill>
                  <a:srgbClr val="FF0000"/>
                </a:solidFill>
              </a:rPr>
              <a:t>Add information about your  current PM system, including screenshots if available</a:t>
            </a:r>
          </a:p>
          <a:p>
            <a:pPr marL="857250" lvl="2" indent="-285750">
              <a:buFont typeface="Arial" panose="020B0604020202020204" pitchFamily="34" charset="0"/>
              <a:buChar char="•"/>
            </a:pPr>
            <a:r>
              <a:rPr lang="en-US" sz="2400" dirty="0" smtClean="0">
                <a:solidFill>
                  <a:srgbClr val="FF0000"/>
                </a:solidFill>
              </a:rPr>
              <a:t>If you have a PM Committee, identify members </a:t>
            </a:r>
          </a:p>
          <a:p>
            <a:pPr marL="857250" lvl="2" indent="-285750">
              <a:buFont typeface="Arial" panose="020B0604020202020204" pitchFamily="34" charset="0"/>
              <a:buChar char="•"/>
            </a:pPr>
            <a:r>
              <a:rPr lang="en-US" sz="2400" dirty="0" smtClean="0">
                <a:solidFill>
                  <a:srgbClr val="FF0000"/>
                </a:solidFill>
              </a:rPr>
              <a:t>Identify next steps for PM at the agency </a:t>
            </a:r>
          </a:p>
          <a:p>
            <a:pPr marL="571500" lvl="2"/>
            <a:endParaRPr lang="en-US" dirty="0" smtClean="0">
              <a:solidFill>
                <a:srgbClr val="FF0000"/>
              </a:solidFill>
            </a:endParaRPr>
          </a:p>
          <a:p>
            <a:pPr marL="571500" lvl="2"/>
            <a:endParaRPr lang="en-US" dirty="0" smtClean="0"/>
          </a:p>
        </p:txBody>
      </p:sp>
      <p:sp>
        <p:nvSpPr>
          <p:cNvPr id="7" name="TextBox 6"/>
          <p:cNvSpPr txBox="1"/>
          <p:nvPr/>
        </p:nvSpPr>
        <p:spPr>
          <a:xfrm>
            <a:off x="0" y="-35898"/>
            <a:ext cx="7428394"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Foundational Element 5: QI Infrastructure (PM System)</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407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132"/>
            <a:ext cx="9144000" cy="1164431"/>
          </a:xfrm>
          <a:prstGeom prst="rect">
            <a:avLst/>
          </a:prstGeom>
        </p:spPr>
      </p:pic>
      <p:sp>
        <p:nvSpPr>
          <p:cNvPr id="23" name="TextBox 22"/>
          <p:cNvSpPr txBox="1"/>
          <p:nvPr/>
        </p:nvSpPr>
        <p:spPr>
          <a:xfrm>
            <a:off x="228609" y="-72095"/>
            <a:ext cx="5833339"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Foundational Element 5: QI Infrastructure (QI Plan)</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4567" y="331055"/>
            <a:ext cx="1458668" cy="394030"/>
          </a:xfrm>
          <a:prstGeom prst="rect">
            <a:avLst/>
          </a:prstGeom>
        </p:spPr>
      </p:pic>
      <p:sp>
        <p:nvSpPr>
          <p:cNvPr id="3" name="Rectangle 2"/>
          <p:cNvSpPr/>
          <p:nvPr/>
        </p:nvSpPr>
        <p:spPr>
          <a:xfrm>
            <a:off x="-102515" y="2032715"/>
            <a:ext cx="8186416" cy="1569660"/>
          </a:xfrm>
          <a:prstGeom prst="rect">
            <a:avLst/>
          </a:prstGeom>
        </p:spPr>
        <p:txBody>
          <a:bodyPr wrap="square">
            <a:spAutoFit/>
          </a:bodyPr>
          <a:lstStyle/>
          <a:p>
            <a:pPr marL="742950" lvl="1" indent="-285750">
              <a:buFont typeface="Arial" panose="020B0604020202020204" pitchFamily="34" charset="0"/>
              <a:buChar char="•"/>
            </a:pPr>
            <a:r>
              <a:rPr lang="en-US" sz="2400" dirty="0" smtClean="0">
                <a:solidFill>
                  <a:srgbClr val="FF0000"/>
                </a:solidFill>
              </a:rPr>
              <a:t>Add Screenshot of your QI plan, if available, or add some notes about the current status of your QI plan</a:t>
            </a:r>
          </a:p>
          <a:p>
            <a:pPr marL="742950" lvl="1" indent="-285750">
              <a:buFont typeface="Arial" panose="020B0604020202020204" pitchFamily="34" charset="0"/>
              <a:buChar char="•"/>
            </a:pPr>
            <a:r>
              <a:rPr lang="en-US" sz="2400" dirty="0" smtClean="0">
                <a:solidFill>
                  <a:srgbClr val="FF0000"/>
                </a:solidFill>
              </a:rPr>
              <a:t>List major QI activities outlined in the QI plan</a:t>
            </a:r>
          </a:p>
          <a:p>
            <a:pPr marL="742950" lvl="1" indent="-285750">
              <a:buFont typeface="Arial" panose="020B0604020202020204" pitchFamily="34" charset="0"/>
              <a:buChar char="•"/>
            </a:pPr>
            <a:r>
              <a:rPr lang="en-US" sz="2400" dirty="0" smtClean="0">
                <a:solidFill>
                  <a:srgbClr val="FF0000"/>
                </a:solidFill>
              </a:rPr>
              <a:t>Identify where staff can access the QI plan</a:t>
            </a:r>
          </a:p>
        </p:txBody>
      </p:sp>
    </p:spTree>
    <p:extLst>
      <p:ext uri="{BB962C8B-B14F-4D97-AF65-F5344CB8AC3E}">
        <p14:creationId xmlns:p14="http://schemas.microsoft.com/office/powerpoint/2010/main" val="167822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996"/>
            <a:ext cx="9144000" cy="1164431"/>
          </a:xfrm>
          <a:prstGeom prst="rect">
            <a:avLst/>
          </a:prstGeom>
        </p:spPr>
      </p:pic>
      <p:sp>
        <p:nvSpPr>
          <p:cNvPr id="23" name="TextBox 22"/>
          <p:cNvSpPr txBox="1"/>
          <p:nvPr/>
        </p:nvSpPr>
        <p:spPr>
          <a:xfrm>
            <a:off x="0" y="-12287"/>
            <a:ext cx="6969800"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Foundational Element 6: Continuous Process Improvement</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3944" y="303526"/>
            <a:ext cx="1458668" cy="394030"/>
          </a:xfrm>
          <a:prstGeom prst="rect">
            <a:avLst/>
          </a:prstGeom>
        </p:spPr>
      </p:pic>
      <p:sp>
        <p:nvSpPr>
          <p:cNvPr id="3" name="Rectangle 2"/>
          <p:cNvSpPr/>
          <p:nvPr/>
        </p:nvSpPr>
        <p:spPr>
          <a:xfrm>
            <a:off x="374750" y="1678048"/>
            <a:ext cx="6220299" cy="4339650"/>
          </a:xfrm>
          <a:prstGeom prst="rect">
            <a:avLst/>
          </a:prstGeom>
        </p:spPr>
        <p:txBody>
          <a:bodyPr wrap="square">
            <a:spAutoFit/>
          </a:bodyPr>
          <a:lstStyle/>
          <a:p>
            <a:pPr marL="285750" lvl="0" indent="-285750">
              <a:buFont typeface="Arial" panose="020B0604020202020204" pitchFamily="34" charset="0"/>
              <a:buChar char="•"/>
            </a:pPr>
            <a:r>
              <a:rPr lang="en-US" sz="2400" dirty="0"/>
              <a:t>Also called Continuous Quality Improvement (CQI)</a:t>
            </a:r>
          </a:p>
          <a:p>
            <a:pPr marL="285750" lvl="0" indent="-285750">
              <a:buFont typeface="Arial" panose="020B0604020202020204" pitchFamily="34" charset="0"/>
              <a:buChar char="•"/>
            </a:pPr>
            <a:r>
              <a:rPr lang="en-US" sz="2400" dirty="0" smtClean="0"/>
              <a:t>Common methods are Lean</a:t>
            </a:r>
            <a:r>
              <a:rPr lang="en-US" sz="2400" dirty="0"/>
              <a:t>, Six Sigma, and Business Process </a:t>
            </a:r>
            <a:r>
              <a:rPr lang="en-US" sz="2400" dirty="0" smtClean="0"/>
              <a:t>Re-engineering, or Plan-Do-Check-Act </a:t>
            </a:r>
            <a:r>
              <a:rPr lang="en-US" sz="2400" dirty="0"/>
              <a:t>(PDCA) or Plan-Do-Study-Act (PDSA) cycles</a:t>
            </a:r>
            <a:r>
              <a:rPr lang="en-US" sz="2400" dirty="0" smtClean="0"/>
              <a:t>.</a:t>
            </a:r>
          </a:p>
          <a:p>
            <a:pPr marL="285750" lvl="0" indent="-285750">
              <a:buFont typeface="Arial" panose="020B0604020202020204" pitchFamily="34" charset="0"/>
              <a:buChar char="•"/>
            </a:pPr>
            <a:r>
              <a:rPr lang="en-US" sz="2400" dirty="0">
                <a:solidFill>
                  <a:srgbClr val="FF0000"/>
                </a:solidFill>
              </a:rPr>
              <a:t>E</a:t>
            </a:r>
            <a:r>
              <a:rPr lang="en-US" sz="2400" dirty="0" smtClean="0">
                <a:solidFill>
                  <a:srgbClr val="FF0000"/>
                </a:solidFill>
              </a:rPr>
              <a:t>laborate on health department’s QI process here</a:t>
            </a:r>
          </a:p>
          <a:p>
            <a:pPr marL="285750" lvl="0" indent="-285750">
              <a:buFont typeface="Arial" panose="020B0604020202020204" pitchFamily="34" charset="0"/>
              <a:buChar char="•"/>
            </a:pPr>
            <a:r>
              <a:rPr lang="en-US" sz="2400" dirty="0" smtClean="0">
                <a:solidFill>
                  <a:srgbClr val="FF0000"/>
                </a:solidFill>
              </a:rPr>
              <a:t>Add how staff can nominate or get engaged with QI projects. </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2750" y="1678048"/>
            <a:ext cx="2381250" cy="3238500"/>
          </a:xfrm>
          <a:prstGeom prst="rect">
            <a:avLst/>
          </a:prstGeom>
        </p:spPr>
      </p:pic>
    </p:spTree>
    <p:extLst>
      <p:ext uri="{BB962C8B-B14F-4D97-AF65-F5344CB8AC3E}">
        <p14:creationId xmlns:p14="http://schemas.microsoft.com/office/powerpoint/2010/main" val="4283240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8385"/>
            <a:ext cx="9144000" cy="1164431"/>
          </a:xfrm>
          <a:prstGeom prst="rect">
            <a:avLst/>
          </a:prstGeom>
        </p:spPr>
      </p:pic>
      <p:sp>
        <p:nvSpPr>
          <p:cNvPr id="23" name="TextBox 22"/>
          <p:cNvSpPr txBox="1"/>
          <p:nvPr/>
        </p:nvSpPr>
        <p:spPr>
          <a:xfrm>
            <a:off x="709611" y="1041522"/>
            <a:ext cx="4572000" cy="646331"/>
          </a:xfrm>
          <a:prstGeom prst="rect">
            <a:avLst/>
          </a:prstGeom>
          <a:noFill/>
        </p:spPr>
        <p:txBody>
          <a:bodyPr wrap="square" rtlCol="0">
            <a:spAutoFit/>
          </a:bodyPr>
          <a:lstStyle/>
          <a:p>
            <a:r>
              <a:rPr lang="en-US" sz="3600" b="1" dirty="0" smtClean="0">
                <a:solidFill>
                  <a:schemeClr val="bg1"/>
                </a:solidFill>
              </a:rPr>
              <a:t>Objectives</a:t>
            </a:r>
            <a:endParaRPr lang="en-US" sz="3600" b="1" dirty="0">
              <a:solidFill>
                <a:schemeClr val="bg1"/>
              </a:solidFill>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9469" y="1263586"/>
            <a:ext cx="1458668" cy="394030"/>
          </a:xfrm>
          <a:prstGeom prst="rect">
            <a:avLst/>
          </a:prstGeom>
        </p:spPr>
      </p:pic>
      <p:sp>
        <p:nvSpPr>
          <p:cNvPr id="2" name="Rectangle 1"/>
          <p:cNvSpPr/>
          <p:nvPr/>
        </p:nvSpPr>
        <p:spPr>
          <a:xfrm>
            <a:off x="353961" y="2280730"/>
            <a:ext cx="8554065" cy="3046988"/>
          </a:xfrm>
          <a:prstGeom prst="rect">
            <a:avLst/>
          </a:prstGeom>
        </p:spPr>
        <p:txBody>
          <a:bodyPr wrap="square">
            <a:spAutoFit/>
          </a:bodyPr>
          <a:lstStyle/>
          <a:p>
            <a:pPr marL="342900" lvl="0" indent="-342900">
              <a:buFont typeface="Arial" panose="020B0604020202020204" pitchFamily="34" charset="0"/>
              <a:buChar char="•"/>
            </a:pPr>
            <a:r>
              <a:rPr lang="en-US" sz="2400" dirty="0" smtClean="0">
                <a:solidFill>
                  <a:srgbClr val="FF0000"/>
                </a:solidFill>
              </a:rPr>
              <a:t>Provide </a:t>
            </a:r>
            <a:r>
              <a:rPr lang="en-US" sz="2400" dirty="0">
                <a:solidFill>
                  <a:srgbClr val="FF0000"/>
                </a:solidFill>
              </a:rPr>
              <a:t>a brief overview of </a:t>
            </a:r>
            <a:r>
              <a:rPr lang="en-US" sz="2400" dirty="0" smtClean="0">
                <a:solidFill>
                  <a:srgbClr val="FF0000"/>
                </a:solidFill>
              </a:rPr>
              <a:t>quality improvement (QI) concepts </a:t>
            </a:r>
          </a:p>
          <a:p>
            <a:pPr marL="342900" lvl="0" indent="-342900">
              <a:buFont typeface="Arial" panose="020B0604020202020204" pitchFamily="34" charset="0"/>
              <a:buChar char="•"/>
            </a:pPr>
            <a:r>
              <a:rPr lang="en-US" sz="2400" dirty="0" smtClean="0">
                <a:solidFill>
                  <a:srgbClr val="FF0000"/>
                </a:solidFill>
              </a:rPr>
              <a:t>Introduce </a:t>
            </a:r>
            <a:r>
              <a:rPr lang="en-US" sz="2400" dirty="0">
                <a:solidFill>
                  <a:srgbClr val="FF0000"/>
                </a:solidFill>
              </a:rPr>
              <a:t>the </a:t>
            </a:r>
            <a:r>
              <a:rPr lang="en-US" sz="2400" dirty="0" smtClean="0">
                <a:solidFill>
                  <a:srgbClr val="FF0000"/>
                </a:solidFill>
              </a:rPr>
              <a:t>NACCHO Roadmap to a Culture of Quality and QI Self-Assessment Tool</a:t>
            </a:r>
          </a:p>
          <a:p>
            <a:pPr marL="342900" lvl="0" indent="-342900">
              <a:buFont typeface="Arial" panose="020B0604020202020204" pitchFamily="34" charset="0"/>
              <a:buChar char="•"/>
            </a:pPr>
            <a:r>
              <a:rPr lang="en-US" sz="2400" dirty="0" smtClean="0">
                <a:solidFill>
                  <a:srgbClr val="FF0000"/>
                </a:solidFill>
              </a:rPr>
              <a:t>Describe the 6 </a:t>
            </a:r>
            <a:r>
              <a:rPr lang="en-US" sz="2400" dirty="0">
                <a:solidFill>
                  <a:srgbClr val="FF0000"/>
                </a:solidFill>
              </a:rPr>
              <a:t>foundational elements </a:t>
            </a:r>
            <a:r>
              <a:rPr lang="en-US" sz="2400" dirty="0" smtClean="0">
                <a:solidFill>
                  <a:srgbClr val="FF0000"/>
                </a:solidFill>
              </a:rPr>
              <a:t>of a culture of QI</a:t>
            </a:r>
          </a:p>
          <a:p>
            <a:pPr marL="342900" lvl="0" indent="-342900">
              <a:buFont typeface="Arial" panose="020B0604020202020204" pitchFamily="34" charset="0"/>
              <a:buChar char="•"/>
            </a:pPr>
            <a:r>
              <a:rPr lang="en-US" sz="2400" dirty="0" smtClean="0">
                <a:solidFill>
                  <a:srgbClr val="FF0000"/>
                </a:solidFill>
              </a:rPr>
              <a:t>Describe </a:t>
            </a:r>
            <a:r>
              <a:rPr lang="en-US" sz="2400" dirty="0">
                <a:solidFill>
                  <a:srgbClr val="FF0000"/>
                </a:solidFill>
              </a:rPr>
              <a:t>staff roles in cultivating a QI culture </a:t>
            </a:r>
            <a:endParaRPr lang="en-US" sz="2400" dirty="0" smtClean="0">
              <a:solidFill>
                <a:srgbClr val="FF0000"/>
              </a:solidFill>
            </a:endParaRPr>
          </a:p>
          <a:p>
            <a:pPr marL="342900" lvl="0" indent="-342900">
              <a:buFont typeface="Arial" panose="020B0604020202020204" pitchFamily="34" charset="0"/>
              <a:buChar char="•"/>
            </a:pPr>
            <a:r>
              <a:rPr lang="en-US" sz="2400" dirty="0" smtClean="0">
                <a:solidFill>
                  <a:srgbClr val="FF0000"/>
                </a:solidFill>
              </a:rPr>
              <a:t>Outline a process for assessing our QI culture</a:t>
            </a:r>
          </a:p>
          <a:p>
            <a:pPr marL="342900" lvl="0" indent="-342900">
              <a:buFont typeface="Arial" panose="020B0604020202020204" pitchFamily="34" charset="0"/>
              <a:buChar char="•"/>
            </a:pPr>
            <a:r>
              <a:rPr lang="en-US" sz="2400" dirty="0" smtClean="0">
                <a:solidFill>
                  <a:srgbClr val="FF0000"/>
                </a:solidFill>
              </a:rPr>
              <a:t>Administer the QI self-assessment through facilitated discussion and group scoring</a:t>
            </a:r>
            <a:endParaRPr lang="en-US" sz="2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6635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996"/>
            <a:ext cx="9144000" cy="1164431"/>
          </a:xfrm>
          <a:prstGeom prst="rect">
            <a:avLst/>
          </a:prstGeom>
        </p:spPr>
      </p:pic>
      <p:sp>
        <p:nvSpPr>
          <p:cNvPr id="23" name="TextBox 22"/>
          <p:cNvSpPr txBox="1"/>
          <p:nvPr/>
        </p:nvSpPr>
        <p:spPr>
          <a:xfrm>
            <a:off x="0" y="0"/>
            <a:ext cx="7256834"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Foundational Element 6: </a:t>
            </a:r>
          </a:p>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Continuous Process Improvement</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9120" y="366190"/>
            <a:ext cx="1458668" cy="394030"/>
          </a:xfrm>
          <a:prstGeom prst="rect">
            <a:avLst/>
          </a:prstGeom>
        </p:spPr>
      </p:pic>
      <p:sp>
        <p:nvSpPr>
          <p:cNvPr id="3" name="Rectangle 2"/>
          <p:cNvSpPr/>
          <p:nvPr/>
        </p:nvSpPr>
        <p:spPr>
          <a:xfrm>
            <a:off x="257168" y="1530621"/>
            <a:ext cx="8186416" cy="1015663"/>
          </a:xfrm>
          <a:prstGeom prst="rect">
            <a:avLst/>
          </a:prstGeom>
        </p:spPr>
        <p:txBody>
          <a:bodyPr wrap="square">
            <a:spAutoFit/>
          </a:bodyPr>
          <a:lstStyle/>
          <a:p>
            <a:pPr marL="285750" lvl="0" indent="-285750">
              <a:buFont typeface="Arial" panose="020B0604020202020204" pitchFamily="34" charset="0"/>
              <a:buChar char="•"/>
            </a:pPr>
            <a:r>
              <a:rPr lang="en-US" sz="2400" dirty="0" smtClean="0">
                <a:solidFill>
                  <a:srgbClr val="FF0000"/>
                </a:solidFill>
              </a:rPr>
              <a:t>Insert example QI project(s) at health department </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5495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2080"/>
            <a:ext cx="9144000" cy="2741984"/>
          </a:xfrm>
          <a:prstGeom prst="rect">
            <a:avLst/>
          </a:prstGeom>
        </p:spPr>
      </p:pic>
      <p:sp>
        <p:nvSpPr>
          <p:cNvPr id="23" name="TextBox 22"/>
          <p:cNvSpPr txBox="1"/>
          <p:nvPr/>
        </p:nvSpPr>
        <p:spPr>
          <a:xfrm>
            <a:off x="1563244" y="2842907"/>
            <a:ext cx="6621086" cy="1200329"/>
          </a:xfrm>
          <a:prstGeom prst="rect">
            <a:avLst/>
          </a:prstGeom>
          <a:noFill/>
        </p:spPr>
        <p:txBody>
          <a:bodyPr wrap="square" rtlCol="0">
            <a:spAutoFit/>
          </a:bodyPr>
          <a:lstStyle/>
          <a:p>
            <a:pPr algn="ctr"/>
            <a:r>
              <a:rPr lang="en-US" sz="3600" b="1" dirty="0" smtClean="0">
                <a:solidFill>
                  <a:schemeClr val="bg1"/>
                </a:solidFill>
              </a:rPr>
              <a:t>Staff Roles in Implementing Quality Improvement </a:t>
            </a:r>
            <a:endParaRPr lang="en-US" sz="3600" b="1"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1068" y="6148585"/>
            <a:ext cx="2079296" cy="555864"/>
          </a:xfrm>
          <a:prstGeom prst="rect">
            <a:avLst/>
          </a:prstGeom>
        </p:spPr>
      </p:pic>
    </p:spTree>
    <p:extLst>
      <p:ext uri="{BB962C8B-B14F-4D97-AF65-F5344CB8AC3E}">
        <p14:creationId xmlns:p14="http://schemas.microsoft.com/office/powerpoint/2010/main" val="1003086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0" y="-17950"/>
            <a:ext cx="6969800"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Staff roles in creating a QI culture: Senior Leadership</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209" y="385199"/>
            <a:ext cx="1458668" cy="394030"/>
          </a:xfrm>
          <a:prstGeom prst="rect">
            <a:avLst/>
          </a:prstGeom>
        </p:spPr>
      </p:pic>
      <p:sp>
        <p:nvSpPr>
          <p:cNvPr id="3" name="Rectangle 2"/>
          <p:cNvSpPr/>
          <p:nvPr/>
        </p:nvSpPr>
        <p:spPr>
          <a:xfrm>
            <a:off x="256336" y="2234367"/>
            <a:ext cx="8186416" cy="2585323"/>
          </a:xfrm>
          <a:prstGeom prst="rect">
            <a:avLst/>
          </a:prstGeom>
        </p:spPr>
        <p:txBody>
          <a:bodyPr wrap="square">
            <a:spAutoFit/>
          </a:bodyPr>
          <a:lstStyle/>
          <a:p>
            <a:pPr marL="742950" lvl="1" indent="-285750">
              <a:buFont typeface="Arial" panose="020B0604020202020204" pitchFamily="34" charset="0"/>
              <a:buChar char="•"/>
            </a:pPr>
            <a:r>
              <a:rPr lang="en-US" sz="2400" dirty="0" smtClean="0">
                <a:solidFill>
                  <a:srgbClr val="FF0000"/>
                </a:solidFill>
              </a:rPr>
              <a:t>Communicating a vision for QI</a:t>
            </a:r>
          </a:p>
          <a:p>
            <a:pPr marL="742950" lvl="1" indent="-285750">
              <a:buFont typeface="Arial" panose="020B0604020202020204" pitchFamily="34" charset="0"/>
              <a:buChar char="•"/>
            </a:pPr>
            <a:r>
              <a:rPr lang="en-US" sz="2400" dirty="0" smtClean="0">
                <a:solidFill>
                  <a:srgbClr val="FF0000"/>
                </a:solidFill>
              </a:rPr>
              <a:t>Creating a culture where employees feel safe taking risks without fear of reprimand</a:t>
            </a:r>
          </a:p>
          <a:p>
            <a:pPr marL="742950" lvl="1" indent="-285750">
              <a:buFont typeface="Arial" panose="020B0604020202020204" pitchFamily="34" charset="0"/>
              <a:buChar char="•"/>
            </a:pPr>
            <a:r>
              <a:rPr lang="en-US" sz="2400" dirty="0" smtClean="0">
                <a:solidFill>
                  <a:srgbClr val="FF0000"/>
                </a:solidFill>
              </a:rPr>
              <a:t>Allocating time and resources for QI</a:t>
            </a:r>
          </a:p>
          <a:p>
            <a:pPr marL="742950" lvl="1" indent="-285750">
              <a:buFont typeface="Arial" panose="020B0604020202020204" pitchFamily="34" charset="0"/>
              <a:buChar char="•"/>
            </a:pPr>
            <a:r>
              <a:rPr lang="en-US" sz="2400" dirty="0" smtClean="0">
                <a:solidFill>
                  <a:srgbClr val="FF0000"/>
                </a:solidFill>
              </a:rPr>
              <a:t>Providing oversight to make sure QI planning and assessment are done on a regular basis </a:t>
            </a:r>
            <a:endParaRPr lang="en-US" sz="2400" dirty="0">
              <a:solidFill>
                <a:srgbClr val="FF0000"/>
              </a:solidFill>
            </a:endParaRP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941561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0" y="-65072"/>
            <a:ext cx="6969800"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Staff roles in creating a QI culture: Managers &amp; Supervisors</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9665" y="385200"/>
            <a:ext cx="1458668" cy="394030"/>
          </a:xfrm>
          <a:prstGeom prst="rect">
            <a:avLst/>
          </a:prstGeom>
        </p:spPr>
      </p:pic>
      <p:sp>
        <p:nvSpPr>
          <p:cNvPr id="3" name="Rectangle 2"/>
          <p:cNvSpPr/>
          <p:nvPr/>
        </p:nvSpPr>
        <p:spPr>
          <a:xfrm>
            <a:off x="236881" y="1520457"/>
            <a:ext cx="8186416" cy="3046988"/>
          </a:xfrm>
          <a:prstGeom prst="rect">
            <a:avLst/>
          </a:prstGeom>
        </p:spPr>
        <p:txBody>
          <a:bodyPr wrap="square">
            <a:spAutoFit/>
          </a:bodyPr>
          <a:lstStyle/>
          <a:p>
            <a:pPr lvl="0"/>
            <a:endParaRPr lang="en-US" sz="2400" dirty="0"/>
          </a:p>
          <a:p>
            <a:pPr marL="742950" lvl="1" indent="-285750">
              <a:buFont typeface="Arial" panose="020B0604020202020204" pitchFamily="34" charset="0"/>
              <a:buChar char="•"/>
            </a:pPr>
            <a:r>
              <a:rPr lang="en-US" sz="2400" dirty="0" smtClean="0">
                <a:solidFill>
                  <a:srgbClr val="FF0000"/>
                </a:solidFill>
              </a:rPr>
              <a:t>Offering staff time to participate in QI trainings</a:t>
            </a:r>
          </a:p>
          <a:p>
            <a:pPr marL="742950" lvl="1" indent="-285750">
              <a:buFont typeface="Arial" panose="020B0604020202020204" pitchFamily="34" charset="0"/>
              <a:buChar char="•"/>
            </a:pPr>
            <a:r>
              <a:rPr lang="en-US" sz="2400" dirty="0" smtClean="0">
                <a:solidFill>
                  <a:srgbClr val="FF0000"/>
                </a:solidFill>
              </a:rPr>
              <a:t>Giving staff time to work on QI projects </a:t>
            </a:r>
          </a:p>
          <a:p>
            <a:pPr marL="742950" lvl="1" indent="-285750">
              <a:buFont typeface="Arial" panose="020B0604020202020204" pitchFamily="34" charset="0"/>
              <a:buChar char="•"/>
            </a:pPr>
            <a:r>
              <a:rPr lang="en-US" sz="2400" dirty="0" smtClean="0">
                <a:solidFill>
                  <a:srgbClr val="FF0000"/>
                </a:solidFill>
              </a:rPr>
              <a:t>Encouraging staff to speak up when they see potential for improvement in a process</a:t>
            </a:r>
          </a:p>
          <a:p>
            <a:pPr marL="742950" lvl="1" indent="-285750">
              <a:buFont typeface="Arial" panose="020B0604020202020204" pitchFamily="34" charset="0"/>
              <a:buChar char="•"/>
            </a:pPr>
            <a:r>
              <a:rPr lang="en-US" sz="2400" dirty="0" smtClean="0">
                <a:solidFill>
                  <a:srgbClr val="FF0000"/>
                </a:solidFill>
              </a:rPr>
              <a:t>Undergoing QI training themselves to ensure understanding of QI principles</a:t>
            </a:r>
          </a:p>
          <a:p>
            <a:pPr marL="742950" lvl="1" indent="-285750">
              <a:buFont typeface="Arial" panose="020B0604020202020204" pitchFamily="34" charset="0"/>
              <a:buChar char="•"/>
            </a:pPr>
            <a:r>
              <a:rPr lang="en-US" sz="2400" dirty="0" smtClean="0">
                <a:solidFill>
                  <a:srgbClr val="FF0000"/>
                </a:solidFill>
              </a:rPr>
              <a:t>Other roles of managers and supervisors in facilitating QI?</a:t>
            </a:r>
          </a:p>
        </p:txBody>
      </p:sp>
    </p:spTree>
    <p:extLst>
      <p:ext uri="{BB962C8B-B14F-4D97-AF65-F5344CB8AC3E}">
        <p14:creationId xmlns:p14="http://schemas.microsoft.com/office/powerpoint/2010/main" val="2752795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141347" y="0"/>
            <a:ext cx="6969800"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Staff roles in creating a QI culture: QI Leaders</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400" y="385200"/>
            <a:ext cx="1458668" cy="394030"/>
          </a:xfrm>
          <a:prstGeom prst="rect">
            <a:avLst/>
          </a:prstGeom>
        </p:spPr>
      </p:pic>
      <p:sp>
        <p:nvSpPr>
          <p:cNvPr id="3" name="Rectangle 2"/>
          <p:cNvSpPr/>
          <p:nvPr/>
        </p:nvSpPr>
        <p:spPr>
          <a:xfrm>
            <a:off x="0" y="1549631"/>
            <a:ext cx="8186416" cy="4431983"/>
          </a:xfrm>
          <a:prstGeom prst="rect">
            <a:avLst/>
          </a:prstGeom>
        </p:spPr>
        <p:txBody>
          <a:bodyPr wrap="square">
            <a:spAutoFit/>
          </a:bodyPr>
          <a:lstStyle/>
          <a:p>
            <a:pPr lvl="0"/>
            <a:endParaRPr lang="en-US" sz="2400" dirty="0" smtClean="0"/>
          </a:p>
          <a:p>
            <a:pPr marL="742950" lvl="1" indent="-285750">
              <a:buFont typeface="Arial" panose="020B0604020202020204" pitchFamily="34" charset="0"/>
              <a:buChar char="•"/>
            </a:pPr>
            <a:r>
              <a:rPr lang="en-US" sz="2400" dirty="0" smtClean="0">
                <a:solidFill>
                  <a:srgbClr val="FF0000"/>
                </a:solidFill>
              </a:rPr>
              <a:t>Define </a:t>
            </a:r>
            <a:r>
              <a:rPr lang="en-US" sz="2400" dirty="0">
                <a:solidFill>
                  <a:srgbClr val="FF0000"/>
                </a:solidFill>
              </a:rPr>
              <a:t>the QI vision for staff</a:t>
            </a:r>
          </a:p>
          <a:p>
            <a:pPr marL="742950" lvl="1" indent="-285750">
              <a:buFont typeface="Arial" panose="020B0604020202020204" pitchFamily="34" charset="0"/>
              <a:buChar char="•"/>
            </a:pPr>
            <a:r>
              <a:rPr lang="en-US" sz="2400" dirty="0" smtClean="0">
                <a:solidFill>
                  <a:srgbClr val="FF0000"/>
                </a:solidFill>
              </a:rPr>
              <a:t>Incorporate </a:t>
            </a:r>
            <a:r>
              <a:rPr lang="en-US" sz="2400" dirty="0">
                <a:solidFill>
                  <a:srgbClr val="FF0000"/>
                </a:solidFill>
              </a:rPr>
              <a:t>quality into policies, plans, </a:t>
            </a:r>
            <a:r>
              <a:rPr lang="en-US" sz="2400" dirty="0" smtClean="0">
                <a:solidFill>
                  <a:srgbClr val="FF0000"/>
                </a:solidFill>
              </a:rPr>
              <a:t>procedures, and culture</a:t>
            </a:r>
          </a:p>
          <a:p>
            <a:pPr marL="742950" lvl="1" indent="-285750">
              <a:buFont typeface="Arial" panose="020B0604020202020204" pitchFamily="34" charset="0"/>
              <a:buChar char="•"/>
            </a:pPr>
            <a:r>
              <a:rPr lang="en-US" sz="2400" dirty="0" smtClean="0">
                <a:solidFill>
                  <a:srgbClr val="FF0000"/>
                </a:solidFill>
              </a:rPr>
              <a:t>Provide </a:t>
            </a:r>
            <a:r>
              <a:rPr lang="en-US" sz="2400" dirty="0">
                <a:solidFill>
                  <a:srgbClr val="FF0000"/>
                </a:solidFill>
              </a:rPr>
              <a:t>ongoing QI training opportunities, mentoring and coaching </a:t>
            </a:r>
          </a:p>
          <a:p>
            <a:pPr marL="742950" lvl="1" indent="-285750">
              <a:buFont typeface="Arial" panose="020B0604020202020204" pitchFamily="34" charset="0"/>
              <a:buChar char="•"/>
            </a:pPr>
            <a:r>
              <a:rPr lang="en-US" sz="2400" dirty="0">
                <a:solidFill>
                  <a:srgbClr val="FF0000"/>
                </a:solidFill>
              </a:rPr>
              <a:t>Address questions and concerns about quality </a:t>
            </a:r>
            <a:r>
              <a:rPr lang="en-US" sz="2400" dirty="0" smtClean="0">
                <a:solidFill>
                  <a:srgbClr val="FF0000"/>
                </a:solidFill>
              </a:rPr>
              <a:t>improvement</a:t>
            </a:r>
          </a:p>
          <a:p>
            <a:pPr marL="742950" lvl="1" indent="-285750">
              <a:buFont typeface="Arial" panose="020B0604020202020204" pitchFamily="34" charset="0"/>
              <a:buChar char="•"/>
            </a:pPr>
            <a:endParaRPr lang="en-US" sz="2400" dirty="0">
              <a:solidFill>
                <a:srgbClr val="FF0000"/>
              </a:solidFill>
            </a:endParaRPr>
          </a:p>
          <a:p>
            <a:pPr marL="742950" lvl="1" indent="-285750">
              <a:buFont typeface="Arial" panose="020B0604020202020204" pitchFamily="34" charset="0"/>
              <a:buChar char="•"/>
            </a:pPr>
            <a:r>
              <a:rPr lang="en-US" sz="2400" dirty="0" smtClean="0">
                <a:solidFill>
                  <a:srgbClr val="FF0000"/>
                </a:solidFill>
              </a:rPr>
              <a:t>Add QI staff names and roles here or on new slide, if not already covered under QI/PM council</a:t>
            </a:r>
            <a:endParaRPr lang="en-US" sz="2400" dirty="0">
              <a:solidFill>
                <a:srgbClr val="FF0000"/>
              </a:solidFill>
            </a:endParaRP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040380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39"/>
            <a:ext cx="9144000" cy="1164431"/>
          </a:xfrm>
          <a:prstGeom prst="rect">
            <a:avLst/>
          </a:prstGeom>
        </p:spPr>
      </p:pic>
      <p:sp>
        <p:nvSpPr>
          <p:cNvPr id="23" name="TextBox 22"/>
          <p:cNvSpPr txBox="1"/>
          <p:nvPr/>
        </p:nvSpPr>
        <p:spPr>
          <a:xfrm>
            <a:off x="0" y="56694"/>
            <a:ext cx="6969800"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Staff roles in creating a QI culture: Frontline, program, and admin staff</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7566" y="366961"/>
            <a:ext cx="1458668" cy="394030"/>
          </a:xfrm>
          <a:prstGeom prst="rect">
            <a:avLst/>
          </a:prstGeom>
        </p:spPr>
      </p:pic>
      <p:sp>
        <p:nvSpPr>
          <p:cNvPr id="3" name="Rectangle 2"/>
          <p:cNvSpPr/>
          <p:nvPr/>
        </p:nvSpPr>
        <p:spPr>
          <a:xfrm>
            <a:off x="139604" y="1942538"/>
            <a:ext cx="8186416" cy="3323987"/>
          </a:xfrm>
          <a:prstGeom prst="rect">
            <a:avLst/>
          </a:prstGeom>
        </p:spPr>
        <p:txBody>
          <a:bodyPr wrap="square">
            <a:spAutoFit/>
          </a:bodyPr>
          <a:lstStyle/>
          <a:p>
            <a:pPr marL="742950" lvl="1" indent="-285750">
              <a:buFont typeface="Arial" panose="020B0604020202020204" pitchFamily="34" charset="0"/>
              <a:buChar char="•"/>
            </a:pPr>
            <a:r>
              <a:rPr lang="en-US" sz="2400" dirty="0" smtClean="0">
                <a:solidFill>
                  <a:srgbClr val="FF0000"/>
                </a:solidFill>
              </a:rPr>
              <a:t>Collaborate </a:t>
            </a:r>
            <a:r>
              <a:rPr lang="en-US" sz="2400" dirty="0">
                <a:solidFill>
                  <a:srgbClr val="FF0000"/>
                </a:solidFill>
              </a:rPr>
              <a:t>across divisions and programs to share </a:t>
            </a:r>
            <a:r>
              <a:rPr lang="en-US" sz="2400" dirty="0" smtClean="0">
                <a:solidFill>
                  <a:srgbClr val="FF0000"/>
                </a:solidFill>
              </a:rPr>
              <a:t>knowledge </a:t>
            </a:r>
            <a:endParaRPr lang="en-US" sz="2400" dirty="0">
              <a:solidFill>
                <a:srgbClr val="FF0000"/>
              </a:solidFill>
            </a:endParaRPr>
          </a:p>
          <a:p>
            <a:pPr marL="742950" lvl="1" indent="-285750">
              <a:buFont typeface="Arial" panose="020B0604020202020204" pitchFamily="34" charset="0"/>
              <a:buChar char="•"/>
            </a:pPr>
            <a:r>
              <a:rPr lang="en-US" sz="2400" dirty="0">
                <a:solidFill>
                  <a:srgbClr val="FF0000"/>
                </a:solidFill>
              </a:rPr>
              <a:t>Participate in </a:t>
            </a:r>
            <a:r>
              <a:rPr lang="en-US" sz="2400" dirty="0" smtClean="0">
                <a:solidFill>
                  <a:srgbClr val="FF0000"/>
                </a:solidFill>
              </a:rPr>
              <a:t>QI training opportunities </a:t>
            </a:r>
            <a:endParaRPr lang="en-US" sz="2400" dirty="0">
              <a:solidFill>
                <a:srgbClr val="FF0000"/>
              </a:solidFill>
            </a:endParaRPr>
          </a:p>
          <a:p>
            <a:pPr marL="742950" lvl="1" indent="-285750">
              <a:buFont typeface="Arial" panose="020B0604020202020204" pitchFamily="34" charset="0"/>
              <a:buChar char="•"/>
            </a:pPr>
            <a:r>
              <a:rPr lang="en-US" sz="2400" dirty="0">
                <a:solidFill>
                  <a:srgbClr val="FF0000"/>
                </a:solidFill>
              </a:rPr>
              <a:t>Be open to trying new </a:t>
            </a:r>
            <a:r>
              <a:rPr lang="en-US" sz="2400" dirty="0" smtClean="0">
                <a:solidFill>
                  <a:srgbClr val="FF0000"/>
                </a:solidFill>
              </a:rPr>
              <a:t>ways </a:t>
            </a:r>
            <a:r>
              <a:rPr lang="en-US" sz="2400" dirty="0">
                <a:solidFill>
                  <a:srgbClr val="FF0000"/>
                </a:solidFill>
              </a:rPr>
              <a:t>to </a:t>
            </a:r>
            <a:r>
              <a:rPr lang="en-US" sz="2400" dirty="0" smtClean="0">
                <a:solidFill>
                  <a:srgbClr val="FF0000"/>
                </a:solidFill>
              </a:rPr>
              <a:t>improve processes</a:t>
            </a:r>
          </a:p>
          <a:p>
            <a:pPr marL="742950" lvl="1" indent="-285750">
              <a:buFont typeface="Arial" panose="020B0604020202020204" pitchFamily="34" charset="0"/>
              <a:buChar char="•"/>
            </a:pPr>
            <a:r>
              <a:rPr lang="en-US" sz="2400" dirty="0" smtClean="0">
                <a:solidFill>
                  <a:srgbClr val="FF0000"/>
                </a:solidFill>
              </a:rPr>
              <a:t>Suggest QI project ideas and participate on QI project teams</a:t>
            </a:r>
          </a:p>
          <a:p>
            <a:pPr marL="742950" lvl="1" indent="-285750">
              <a:buFont typeface="Arial" panose="020B0604020202020204" pitchFamily="34" charset="0"/>
              <a:buChar char="•"/>
            </a:pPr>
            <a:r>
              <a:rPr lang="en-US" sz="2400" dirty="0" smtClean="0">
                <a:solidFill>
                  <a:srgbClr val="FF0000"/>
                </a:solidFill>
              </a:rPr>
              <a:t>Ask questions, utilize mentorship and coaching </a:t>
            </a:r>
          </a:p>
          <a:p>
            <a:pPr marL="742950" lvl="1" indent="-285750">
              <a:buFont typeface="Arial" panose="020B0604020202020204" pitchFamily="34" charset="0"/>
              <a:buChar char="•"/>
            </a:pPr>
            <a:r>
              <a:rPr lang="en-US" sz="2400" dirty="0" smtClean="0">
                <a:solidFill>
                  <a:srgbClr val="FF0000"/>
                </a:solidFill>
              </a:rPr>
              <a:t>Other ideas?</a:t>
            </a:r>
            <a:endParaRPr lang="en-US" sz="2400" dirty="0">
              <a:solidFill>
                <a:srgbClr val="FF0000"/>
              </a:solidFill>
            </a:endParaRP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354324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2080"/>
            <a:ext cx="9144000" cy="2741984"/>
          </a:xfrm>
          <a:prstGeom prst="rect">
            <a:avLst/>
          </a:prstGeom>
        </p:spPr>
      </p:pic>
      <p:sp>
        <p:nvSpPr>
          <p:cNvPr id="23" name="TextBox 22"/>
          <p:cNvSpPr txBox="1"/>
          <p:nvPr/>
        </p:nvSpPr>
        <p:spPr>
          <a:xfrm>
            <a:off x="1261457" y="3119906"/>
            <a:ext cx="6621086" cy="646331"/>
          </a:xfrm>
          <a:prstGeom prst="rect">
            <a:avLst/>
          </a:prstGeom>
          <a:noFill/>
        </p:spPr>
        <p:txBody>
          <a:bodyPr wrap="square" rtlCol="0">
            <a:spAutoFit/>
          </a:bodyPr>
          <a:lstStyle/>
          <a:p>
            <a:pPr algn="ctr"/>
            <a:r>
              <a:rPr lang="en-US" sz="3600" b="1" dirty="0" smtClean="0">
                <a:solidFill>
                  <a:schemeClr val="bg1"/>
                </a:solidFill>
              </a:rPr>
              <a:t>Assessing our QI Culture </a:t>
            </a:r>
            <a:endParaRPr lang="en-US" sz="3600" b="1"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1068" y="6148585"/>
            <a:ext cx="2079296" cy="555864"/>
          </a:xfrm>
          <a:prstGeom prst="rect">
            <a:avLst/>
          </a:prstGeom>
        </p:spPr>
      </p:pic>
    </p:spTree>
    <p:extLst>
      <p:ext uri="{BB962C8B-B14F-4D97-AF65-F5344CB8AC3E}">
        <p14:creationId xmlns:p14="http://schemas.microsoft.com/office/powerpoint/2010/main" val="5169364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7066" y="1772356"/>
            <a:ext cx="4876800" cy="4724400"/>
          </a:xfrm>
        </p:spPr>
        <p:txBody>
          <a:bodyPr>
            <a:normAutofit/>
          </a:bodyPr>
          <a:lstStyle/>
          <a:p>
            <a:pPr marL="457200" indent="-457200">
              <a:buFont typeface="Arial" panose="020B0604020202020204" pitchFamily="34" charset="0"/>
              <a:buChar char="•"/>
            </a:pPr>
            <a:r>
              <a:rPr lang="en-US" sz="2400" dirty="0" smtClean="0">
                <a:ea typeface="Adobe Fangsong Std R" panose="02020400000000000000" pitchFamily="18" charset="-128"/>
              </a:rPr>
              <a:t>Comprehensive assessment</a:t>
            </a:r>
          </a:p>
          <a:p>
            <a:pPr marL="457200" indent="-457200">
              <a:buFont typeface="Arial" panose="020B0604020202020204" pitchFamily="34" charset="0"/>
              <a:buChar char="•"/>
            </a:pPr>
            <a:r>
              <a:rPr lang="en-US" sz="2400" dirty="0" smtClean="0">
                <a:ea typeface="Adobe Fangsong Std R" panose="02020400000000000000" pitchFamily="18" charset="-128"/>
              </a:rPr>
              <a:t>Based on the 6 foundational elements (20 sub-elements)</a:t>
            </a:r>
          </a:p>
          <a:p>
            <a:pPr marL="457200" indent="-457200">
              <a:buFont typeface="Arial" panose="020B0604020202020204" pitchFamily="34" charset="0"/>
              <a:buChar char="•"/>
            </a:pPr>
            <a:r>
              <a:rPr lang="en-US" sz="2400" dirty="0" smtClean="0">
                <a:ea typeface="Adobe Fangsong Std R" panose="02020400000000000000" pitchFamily="18" charset="-128"/>
              </a:rPr>
              <a:t>Aligned with QI Roadmap</a:t>
            </a:r>
          </a:p>
          <a:p>
            <a:pPr marL="457200" indent="-457200">
              <a:buFont typeface="Arial" panose="020B0604020202020204" pitchFamily="34" charset="0"/>
              <a:buChar char="•"/>
            </a:pPr>
            <a:r>
              <a:rPr lang="en-US" sz="2400" dirty="0" smtClean="0">
                <a:ea typeface="Adobe Fangsong Std R" panose="02020400000000000000" pitchFamily="18" charset="-128"/>
              </a:rPr>
              <a:t>Links results with transition strategies</a:t>
            </a:r>
          </a:p>
          <a:p>
            <a:pPr marL="457200" indent="-457200">
              <a:buFont typeface="Arial" panose="020B0604020202020204" pitchFamily="34" charset="0"/>
              <a:buChar char="•"/>
            </a:pPr>
            <a:r>
              <a:rPr lang="en-US" sz="2400" dirty="0" smtClean="0">
                <a:ea typeface="Adobe Fangsong Std R" panose="02020400000000000000" pitchFamily="18" charset="-128"/>
              </a:rPr>
              <a:t>Scoring Summary Sheet</a:t>
            </a:r>
          </a:p>
          <a:p>
            <a:pPr marL="0" indent="0">
              <a:buNone/>
            </a:pPr>
            <a:endParaRPr lang="en-US"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3917" y="1494817"/>
            <a:ext cx="3522705" cy="456145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4310" y="283199"/>
            <a:ext cx="1458668" cy="394030"/>
          </a:xfrm>
          <a:prstGeom prst="rect">
            <a:avLst/>
          </a:prstGeom>
        </p:spPr>
      </p:pic>
      <p:sp>
        <p:nvSpPr>
          <p:cNvPr id="8" name="TextBox 7"/>
          <p:cNvSpPr txBox="1"/>
          <p:nvPr/>
        </p:nvSpPr>
        <p:spPr>
          <a:xfrm>
            <a:off x="76200" y="11289"/>
            <a:ext cx="6803079" cy="1200329"/>
          </a:xfrm>
          <a:prstGeom prst="rect">
            <a:avLst/>
          </a:prstGeom>
          <a:noFill/>
        </p:spPr>
        <p:txBody>
          <a:bodyPr wrap="square" rtlCol="0">
            <a:spAutoFit/>
          </a:bodyPr>
          <a:lstStyle/>
          <a:p>
            <a:r>
              <a:rPr lang="en-US" sz="3600" b="1" dirty="0" smtClean="0">
                <a:solidFill>
                  <a:schemeClr val="bg1"/>
                </a:solidFill>
              </a:rPr>
              <a:t>Organizational Culture of Quality Self-Assessment Tool (SAT)</a:t>
            </a:r>
            <a:endParaRPr lang="en-US" sz="3600" b="1" dirty="0">
              <a:solidFill>
                <a:schemeClr val="bg1"/>
              </a:solidFill>
            </a:endParaRPr>
          </a:p>
        </p:txBody>
      </p:sp>
    </p:spTree>
    <p:custDataLst>
      <p:tags r:id="rId1"/>
    </p:custDataLst>
    <p:extLst>
      <p:ext uri="{BB962C8B-B14F-4D97-AF65-F5344CB8AC3E}">
        <p14:creationId xmlns:p14="http://schemas.microsoft.com/office/powerpoint/2010/main" val="1133538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9297" t="20850" r="6083" b="12142"/>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952808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9631" t="25900" r="6865" b="19285"/>
          <a:stretch/>
        </p:blipFill>
        <p:spPr bwMode="auto">
          <a:xfrm>
            <a:off x="-8976" y="152400"/>
            <a:ext cx="9152976"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81342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2080"/>
            <a:ext cx="9144000" cy="2741984"/>
          </a:xfrm>
          <a:prstGeom prst="rect">
            <a:avLst/>
          </a:prstGeom>
        </p:spPr>
      </p:pic>
      <p:sp>
        <p:nvSpPr>
          <p:cNvPr id="23" name="TextBox 22"/>
          <p:cNvSpPr txBox="1"/>
          <p:nvPr/>
        </p:nvSpPr>
        <p:spPr>
          <a:xfrm>
            <a:off x="1563244" y="2842907"/>
            <a:ext cx="6621086" cy="646331"/>
          </a:xfrm>
          <a:prstGeom prst="rect">
            <a:avLst/>
          </a:prstGeom>
          <a:noFill/>
        </p:spPr>
        <p:txBody>
          <a:bodyPr wrap="square" rtlCol="0">
            <a:spAutoFit/>
          </a:bodyPr>
          <a:lstStyle/>
          <a:p>
            <a:pPr algn="ctr"/>
            <a:r>
              <a:rPr lang="en-US" sz="3600" b="1" dirty="0" smtClean="0">
                <a:solidFill>
                  <a:schemeClr val="bg1"/>
                </a:solidFill>
              </a:rPr>
              <a:t>Quality Improvement Overview</a:t>
            </a:r>
            <a:endParaRPr lang="en-US" sz="3600" b="1"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1068" y="6148585"/>
            <a:ext cx="2079296" cy="555864"/>
          </a:xfrm>
          <a:prstGeom prst="rect">
            <a:avLst/>
          </a:prstGeom>
        </p:spPr>
      </p:pic>
    </p:spTree>
    <p:extLst>
      <p:ext uri="{BB962C8B-B14F-4D97-AF65-F5344CB8AC3E}">
        <p14:creationId xmlns:p14="http://schemas.microsoft.com/office/powerpoint/2010/main" val="3093715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899" t="29148" r="4347" b="2344"/>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581037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209669" y="63257"/>
            <a:ext cx="6969800"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Interpreting the SAT Assessment Scale</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400" y="269391"/>
            <a:ext cx="1458668" cy="394030"/>
          </a:xfrm>
          <a:prstGeom prst="rect">
            <a:avLst/>
          </a:prstGeom>
        </p:spPr>
      </p:pic>
      <p:graphicFrame>
        <p:nvGraphicFramePr>
          <p:cNvPr id="4" name="Table 3"/>
          <p:cNvGraphicFramePr>
            <a:graphicFrameLocks noGrp="1"/>
          </p:cNvGraphicFramePr>
          <p:nvPr/>
        </p:nvGraphicFramePr>
        <p:xfrm>
          <a:off x="0" y="1513522"/>
          <a:ext cx="9144002" cy="5047488"/>
        </p:xfrm>
        <a:graphic>
          <a:graphicData uri="http://schemas.openxmlformats.org/drawingml/2006/table">
            <a:tbl>
              <a:tblPr firstRow="1" firstCol="1" bandRow="1"/>
              <a:tblGrid>
                <a:gridCol w="1766809"/>
                <a:gridCol w="762094"/>
                <a:gridCol w="6615099"/>
              </a:tblGrid>
              <a:tr h="836018">
                <a:tc>
                  <a:txBody>
                    <a:bodyPr/>
                    <a:lstStyle/>
                    <a:p>
                      <a:pPr marL="0" marR="0" algn="ctr">
                        <a:lnSpc>
                          <a:spcPct val="115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r>
                      <a:br>
                        <a:rPr lang="en-US"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br>
                      <a:r>
                        <a:rPr lang="en-US"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Roadmap Phase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215868"/>
                    </a:solidFill>
                  </a:tcPr>
                </a:tc>
                <a:tc>
                  <a:txBody>
                    <a:bodyPr/>
                    <a:lstStyle/>
                    <a:p>
                      <a:pPr marL="0" marR="0" algn="ctr">
                        <a:lnSpc>
                          <a:spcPct val="115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SAT Scale Rating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215868"/>
                    </a:solidFill>
                  </a:tcPr>
                </a:tc>
                <a:tc>
                  <a:txBody>
                    <a:bodyPr/>
                    <a:lstStyle/>
                    <a:p>
                      <a:pPr marL="0" marR="0" algn="ctr">
                        <a:lnSpc>
                          <a:spcPct val="115000"/>
                        </a:lnSpc>
                        <a:spcBef>
                          <a:spcPts val="0"/>
                        </a:spcBef>
                        <a:spcAft>
                          <a:spcPts val="0"/>
                        </a:spcAft>
                      </a:pPr>
                      <a:r>
                        <a:rPr lang="en-US"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r>
                      <a:br>
                        <a:rPr lang="en-US"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br>
                      <a:r>
                        <a:rPr lang="en-US"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SAT Scale Interpretation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215868"/>
                    </a:solidFill>
                  </a:tcPr>
                </a:tc>
              </a:tr>
              <a:tr h="836018">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Phase 1: No knowledge or awareness of QI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7E6E6"/>
                    </a:solidFill>
                  </a:tcPr>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A rating of ‘1’ indicates that the respondent strongly disagrees that the statement applies to the agency and/or has no knowledge or awareness of whether the statement applies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836018">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Phase 2: Not Involved in QI Activities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7E6E6"/>
                    </a:solidFill>
                  </a:tcPr>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A rating of ‘2’ indicates that the respondent disagrees that the statement applies to the agency.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51767">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Phase 3: Informal or Ad Hoc QI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7E6E6"/>
                    </a:solidFill>
                  </a:tcPr>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A rating of ‘3’ indicates that the respondent feels the statement applies to the agency inconsistently or on an informal or ad hoc basis.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836018">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Phase 4: Formal QI in Specific Areas of the Agency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7E6E6"/>
                    </a:solidFill>
                  </a:tcPr>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A rating of ‘4’ indicates that the respondent agrees the statement consistently applies to some areas of the agency, but is not agency-wide.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51767">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Phase 5: Formal Agency-wide QI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7E6E6"/>
                    </a:solidFill>
                  </a:tcPr>
                </a:tc>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A rating of ‘5’ indicates that the respondent agrees the statement consistently applies agency-wide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51767">
                <a:tc>
                  <a:txBody>
                    <a:bodyPr/>
                    <a:lstStyle/>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Arial" panose="020B0604020202020204" pitchFamily="34" charset="0"/>
                        </a:rPr>
                        <a:t>Phase 6: QI Culture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A rating of ‘6’ indicates that the respondent strongly agrees that the idea referenced in the statement is fully integrated into the agency culture.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37824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1164431"/>
          </a:xfrm>
          <a:prstGeom prst="rect">
            <a:avLst/>
          </a:prstGeom>
        </p:spPr>
      </p:pic>
      <p:sp>
        <p:nvSpPr>
          <p:cNvPr id="23" name="TextBox 22"/>
          <p:cNvSpPr txBox="1"/>
          <p:nvPr/>
        </p:nvSpPr>
        <p:spPr>
          <a:xfrm>
            <a:off x="104835" y="1137435"/>
            <a:ext cx="6969800" cy="646331"/>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QI Assessment &amp; </a:t>
            </a:r>
            <a:r>
              <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a:t>
            </a:r>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lanning </a:t>
            </a:r>
            <a:r>
              <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a:t>
            </a:r>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rocess</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9469" y="1263586"/>
            <a:ext cx="1458668" cy="394030"/>
          </a:xfrm>
          <a:prstGeom prst="rect">
            <a:avLst/>
          </a:prstGeom>
        </p:spPr>
      </p:pic>
      <p:sp>
        <p:nvSpPr>
          <p:cNvPr id="3" name="Rectangle 2"/>
          <p:cNvSpPr/>
          <p:nvPr/>
        </p:nvSpPr>
        <p:spPr>
          <a:xfrm>
            <a:off x="451721" y="2280730"/>
            <a:ext cx="8186416" cy="2585323"/>
          </a:xfrm>
          <a:prstGeom prst="rect">
            <a:avLst/>
          </a:prstGeom>
        </p:spPr>
        <p:txBody>
          <a:bodyPr wrap="square">
            <a:spAutoFit/>
          </a:bodyPr>
          <a:lstStyle/>
          <a:p>
            <a:pPr marL="285750" lvl="0" indent="-285750">
              <a:buFont typeface="Arial" panose="020B0604020202020204" pitchFamily="34" charset="0"/>
              <a:buChar char="•"/>
            </a:pPr>
            <a:r>
              <a:rPr lang="en-US" sz="2400" dirty="0" smtClean="0">
                <a:solidFill>
                  <a:srgbClr val="FF0000"/>
                </a:solidFill>
              </a:rPr>
              <a:t>QI/PM council is responsible for QI assessment and planning</a:t>
            </a:r>
          </a:p>
          <a:p>
            <a:pPr marL="285750" lvl="0" indent="-285750">
              <a:buFont typeface="Arial" panose="020B0604020202020204" pitchFamily="34" charset="0"/>
              <a:buChar char="•"/>
            </a:pPr>
            <a:r>
              <a:rPr lang="en-US" sz="2400" dirty="0" smtClean="0">
                <a:solidFill>
                  <a:srgbClr val="FF0000"/>
                </a:solidFill>
              </a:rPr>
              <a:t>QI assessment conducted every 1-3 years</a:t>
            </a:r>
          </a:p>
          <a:p>
            <a:pPr marL="285750" indent="-285750">
              <a:buFont typeface="Arial" panose="020B0604020202020204" pitchFamily="34" charset="0"/>
              <a:buChar char="•"/>
            </a:pPr>
            <a:r>
              <a:rPr lang="en-US" sz="2400" dirty="0" smtClean="0">
                <a:solidFill>
                  <a:srgbClr val="FF0000"/>
                </a:solidFill>
              </a:rPr>
              <a:t>Move through QI Roadmap phase by phase. </a:t>
            </a:r>
          </a:p>
          <a:p>
            <a:pPr marL="285750" indent="-285750">
              <a:buFont typeface="Arial" panose="020B0604020202020204" pitchFamily="34" charset="0"/>
              <a:buChar char="•"/>
            </a:pPr>
            <a:r>
              <a:rPr lang="en-US" sz="2400" dirty="0" smtClean="0">
                <a:solidFill>
                  <a:srgbClr val="FF0000"/>
                </a:solidFill>
              </a:rPr>
              <a:t>Sustain </a:t>
            </a:r>
            <a:r>
              <a:rPr lang="en-US" sz="2400" dirty="0">
                <a:solidFill>
                  <a:srgbClr val="FF0000"/>
                </a:solidFill>
              </a:rPr>
              <a:t>the progress made in each </a:t>
            </a:r>
            <a:r>
              <a:rPr lang="en-US" sz="2400" dirty="0" smtClean="0">
                <a:solidFill>
                  <a:srgbClr val="FF0000"/>
                </a:solidFill>
              </a:rPr>
              <a:t>phase.</a:t>
            </a:r>
          </a:p>
          <a:p>
            <a:pPr marL="285750" indent="-285750">
              <a:buFont typeface="Arial" panose="020B0604020202020204" pitchFamily="34" charset="0"/>
              <a:buChar char="•"/>
            </a:pPr>
            <a:r>
              <a:rPr lang="en-US" sz="2400" dirty="0" smtClean="0">
                <a:solidFill>
                  <a:srgbClr val="FF0000"/>
                </a:solidFill>
              </a:rPr>
              <a:t>Update the QI plan each year after QI assessment is conducted</a:t>
            </a:r>
            <a:r>
              <a:rPr lang="en-US" dirty="0" smtClean="0">
                <a:solidFill>
                  <a:srgbClr val="FF0000"/>
                </a:solidFill>
              </a:rPr>
              <a:t>.</a:t>
            </a:r>
            <a:endParaRPr lang="en-US" dirty="0">
              <a:solidFill>
                <a:srgbClr val="FF0000"/>
              </a:solidFill>
            </a:endParaRPr>
          </a:p>
          <a:p>
            <a:pPr marL="285750" lvl="0" indent="-285750">
              <a:buFont typeface="Arial" panose="020B0604020202020204" pitchFamily="34" charset="0"/>
              <a:buChar char="•"/>
            </a:pPr>
            <a:endParaRPr lang="en-US" dirty="0">
              <a:solidFill>
                <a:srgbClr val="FF0000"/>
              </a:solidFill>
            </a:endParaRPr>
          </a:p>
        </p:txBody>
      </p:sp>
    </p:spTree>
    <p:extLst>
      <p:ext uri="{BB962C8B-B14F-4D97-AF65-F5344CB8AC3E}">
        <p14:creationId xmlns:p14="http://schemas.microsoft.com/office/powerpoint/2010/main" val="2830516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61"/>
            <a:ext cx="9144000" cy="1164431"/>
          </a:xfrm>
          <a:prstGeom prst="rect">
            <a:avLst/>
          </a:prstGeom>
        </p:spPr>
      </p:pic>
      <p:sp>
        <p:nvSpPr>
          <p:cNvPr id="23" name="TextBox 22"/>
          <p:cNvSpPr txBox="1"/>
          <p:nvPr/>
        </p:nvSpPr>
        <p:spPr>
          <a:xfrm>
            <a:off x="0" y="-26237"/>
            <a:ext cx="7521677" cy="1200329"/>
          </a:xfrm>
          <a:prstGeom prst="rect">
            <a:avLst/>
          </a:prstGeom>
          <a:noFill/>
        </p:spPr>
        <p:txBody>
          <a:bodyPr wrap="square" rtlCol="0">
            <a:spAutoFit/>
          </a:bodyPr>
          <a:lstStyle/>
          <a:p>
            <a:r>
              <a:rPr lang="en-US" sz="3600" b="1" dirty="0" smtClean="0">
                <a:solidFill>
                  <a:schemeClr val="bg1"/>
                </a:solidFill>
              </a:rPr>
              <a:t>QI Self-Assessment Process: Next Steps </a:t>
            </a:r>
            <a:endParaRPr lang="en-US" sz="3600" b="1" dirty="0">
              <a:solidFill>
                <a:schemeClr val="bg1"/>
              </a:solidFill>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1677" y="394861"/>
            <a:ext cx="1458668" cy="394030"/>
          </a:xfrm>
          <a:prstGeom prst="rect">
            <a:avLst/>
          </a:prstGeom>
        </p:spPr>
      </p:pic>
      <p:sp>
        <p:nvSpPr>
          <p:cNvPr id="3" name="Rectangle 2"/>
          <p:cNvSpPr/>
          <p:nvPr/>
        </p:nvSpPr>
        <p:spPr>
          <a:xfrm>
            <a:off x="309966" y="2329325"/>
            <a:ext cx="8210579" cy="3967881"/>
          </a:xfrm>
          <a:prstGeom prst="rect">
            <a:avLst/>
          </a:prstGeom>
        </p:spPr>
        <p:txBody>
          <a:bodyPr wrap="square">
            <a:spAutoFit/>
          </a:bodyPr>
          <a:lstStyle/>
          <a:p>
            <a:pPr>
              <a:lnSpc>
                <a:spcPct val="107000"/>
              </a:lnSpc>
              <a:spcAft>
                <a:spcPts val="800"/>
              </a:spcAft>
            </a:pP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[Adapt this slide if respondents will be completing the assessment following this presentation. Delete slide if a group scoring process was selected]. </a:t>
            </a:r>
            <a:b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Staff complete </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[online/paper]</a:t>
            </a:r>
            <a:r>
              <a:rPr lang="en-US" dirty="0" smtClean="0">
                <a:latin typeface="Calibri" panose="020F0502020204030204" pitchFamily="34" charset="0"/>
                <a:ea typeface="Calibri" panose="020F0502020204030204" pitchFamily="34" charset="0"/>
                <a:cs typeface="Times New Roman" panose="02020603050405020304" pitchFamily="18" charset="0"/>
              </a:rPr>
              <a:t> assessment by </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DATE</a:t>
            </a:r>
          </a:p>
          <a:p>
            <a:pPr marL="342900" indent="-342900">
              <a:lnSpc>
                <a:spcPct val="107000"/>
              </a:lnSpc>
              <a:spcAft>
                <a:spcPts val="800"/>
              </a:spcAft>
              <a:buAutoNum type="arabicPeriod"/>
            </a:pPr>
            <a:r>
              <a:rPr lang="en-US" dirty="0" smtClean="0">
                <a:solidFill>
                  <a:srgbClr val="FF0000"/>
                </a:solidFill>
              </a:rPr>
              <a:t>QI Committee </a:t>
            </a:r>
            <a:r>
              <a:rPr lang="en-US" dirty="0" smtClean="0"/>
              <a:t>will </a:t>
            </a:r>
            <a:r>
              <a:rPr lang="en-US" dirty="0"/>
              <a:t>average the scores for each </a:t>
            </a:r>
            <a:r>
              <a:rPr lang="en-US" dirty="0" smtClean="0"/>
              <a:t>foundational element/sub-element </a:t>
            </a:r>
            <a:r>
              <a:rPr lang="en-US" dirty="0"/>
              <a:t>and </a:t>
            </a:r>
            <a:r>
              <a:rPr lang="en-US" dirty="0" smtClean="0"/>
              <a:t>calculate </a:t>
            </a:r>
            <a:r>
              <a:rPr lang="en-US" dirty="0"/>
              <a:t>an overall </a:t>
            </a:r>
            <a:r>
              <a:rPr lang="en-US" dirty="0" smtClean="0"/>
              <a:t>score by </a:t>
            </a:r>
            <a:r>
              <a:rPr lang="en-US" dirty="0" smtClean="0">
                <a:solidFill>
                  <a:srgbClr val="FF0000"/>
                </a:solidFill>
              </a:rPr>
              <a:t>DATE</a:t>
            </a:r>
          </a:p>
          <a:p>
            <a:pPr marL="342900" indent="-342900">
              <a:lnSpc>
                <a:spcPct val="107000"/>
              </a:lnSpc>
              <a:spcAft>
                <a:spcPts val="800"/>
              </a:spcAft>
              <a:buFontTx/>
              <a:buAutoNum type="arabicPeriod"/>
            </a:pPr>
            <a:r>
              <a:rPr lang="en-US" dirty="0" smtClean="0">
                <a:solidFill>
                  <a:srgbClr val="FF0000"/>
                </a:solidFill>
              </a:rPr>
              <a:t>QI Committee staff </a:t>
            </a:r>
            <a:r>
              <a:rPr lang="en-US" dirty="0" smtClean="0"/>
              <a:t>will prioritize NACCHO transition strategies to select strategies for addressing QI gaps </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DATE</a:t>
            </a:r>
            <a:endParaRPr lang="en-US" dirty="0"/>
          </a:p>
          <a:p>
            <a:pPr marL="342900" indent="-342900">
              <a:lnSpc>
                <a:spcPct val="107000"/>
              </a:lnSpc>
              <a:spcAft>
                <a:spcPts val="800"/>
              </a:spcAf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Strategies are selected and prioritized by </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DATE</a:t>
            </a:r>
          </a:p>
          <a:p>
            <a:pPr marL="342900" indent="-342900">
              <a:lnSpc>
                <a:spcPct val="107000"/>
              </a:lnSpc>
              <a:spcAft>
                <a:spcPts val="800"/>
              </a:spcAf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Strategies are incorporated into QI plan and presented to staff by </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DATE</a:t>
            </a:r>
          </a:p>
          <a:p>
            <a:pPr>
              <a:lnSpc>
                <a:spcPct val="107000"/>
              </a:lnSpc>
              <a:spcAft>
                <a:spcPts val="800"/>
              </a:spcAft>
            </a:pP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4639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2080"/>
            <a:ext cx="9144000" cy="2741984"/>
          </a:xfrm>
          <a:prstGeom prst="rect">
            <a:avLst/>
          </a:prstGeom>
        </p:spPr>
      </p:pic>
      <p:sp>
        <p:nvSpPr>
          <p:cNvPr id="23" name="TextBox 22"/>
          <p:cNvSpPr txBox="1"/>
          <p:nvPr/>
        </p:nvSpPr>
        <p:spPr>
          <a:xfrm>
            <a:off x="1261457" y="3119906"/>
            <a:ext cx="6621086" cy="1200329"/>
          </a:xfrm>
          <a:prstGeom prst="rect">
            <a:avLst/>
          </a:prstGeom>
          <a:noFill/>
        </p:spPr>
        <p:txBody>
          <a:bodyPr wrap="square" rtlCol="0">
            <a:spAutoFit/>
          </a:bodyPr>
          <a:lstStyle/>
          <a:p>
            <a:pPr algn="ctr"/>
            <a:r>
              <a:rPr lang="en-US" sz="3600" b="1" dirty="0" smtClean="0">
                <a:solidFill>
                  <a:schemeClr val="bg1"/>
                </a:solidFill>
              </a:rPr>
              <a:t>Assessing our QI Culture: Group Facilitation &amp; Scoring </a:t>
            </a:r>
            <a:endParaRPr lang="en-US" sz="3600" b="1"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1068" y="6148585"/>
            <a:ext cx="2079296" cy="555864"/>
          </a:xfrm>
          <a:prstGeom prst="rect">
            <a:avLst/>
          </a:prstGeom>
        </p:spPr>
      </p:pic>
    </p:spTree>
    <p:extLst>
      <p:ext uri="{BB962C8B-B14F-4D97-AF65-F5344CB8AC3E}">
        <p14:creationId xmlns:p14="http://schemas.microsoft.com/office/powerpoint/2010/main" val="1739904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327735" y="13679"/>
            <a:ext cx="5833339"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Foundational Element 1: Employee Empowerment</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4567" y="385200"/>
            <a:ext cx="1458668" cy="394030"/>
          </a:xfrm>
          <a:prstGeom prst="rect">
            <a:avLst/>
          </a:prstGeom>
        </p:spPr>
      </p:pic>
      <p:sp>
        <p:nvSpPr>
          <p:cNvPr id="3" name="Rectangle 2"/>
          <p:cNvSpPr/>
          <p:nvPr/>
        </p:nvSpPr>
        <p:spPr>
          <a:xfrm>
            <a:off x="478792" y="2016559"/>
            <a:ext cx="8186416" cy="4031873"/>
          </a:xfrm>
          <a:prstGeom prst="rect">
            <a:avLst/>
          </a:prstGeom>
        </p:spPr>
        <p:txBody>
          <a:bodyPr wrap="square">
            <a:spAutoFit/>
          </a:bodyPr>
          <a:lstStyle/>
          <a:p>
            <a:pPr lvl="0"/>
            <a:r>
              <a:rPr lang="en-US" sz="2400" dirty="0" smtClean="0"/>
              <a:t>Staff are empowered to use QI in their daily work through:</a:t>
            </a:r>
            <a:br>
              <a:rPr lang="en-US" sz="2400" dirty="0" smtClean="0"/>
            </a:br>
            <a:endParaRPr lang="en-US" sz="2400" dirty="0" smtClean="0"/>
          </a:p>
          <a:p>
            <a:pPr marL="285750" lvl="0" indent="-285750">
              <a:buFont typeface="Arial" panose="020B0604020202020204" pitchFamily="34" charset="0"/>
              <a:buChar char="•"/>
            </a:pPr>
            <a:r>
              <a:rPr lang="en-US" sz="2400" dirty="0"/>
              <a:t>T</a:t>
            </a:r>
            <a:r>
              <a:rPr lang="en-US" sz="2400" dirty="0" smtClean="0"/>
              <a:t>rainings, coaches, and resources </a:t>
            </a:r>
            <a:endParaRPr lang="en-US" sz="2400" dirty="0"/>
          </a:p>
          <a:p>
            <a:pPr marL="285750" indent="-285750">
              <a:buFont typeface="Arial" panose="020B0604020202020204" pitchFamily="34" charset="0"/>
              <a:buChar char="•"/>
            </a:pPr>
            <a:r>
              <a:rPr lang="en-US" sz="2400" dirty="0" smtClean="0"/>
              <a:t>Clear </a:t>
            </a:r>
            <a:r>
              <a:rPr lang="en-US" sz="2400" dirty="0"/>
              <a:t>expectations </a:t>
            </a:r>
            <a:endParaRPr lang="en-US" sz="2400" dirty="0" smtClean="0"/>
          </a:p>
          <a:p>
            <a:pPr marL="285750" indent="-285750">
              <a:buFont typeface="Arial" panose="020B0604020202020204" pitchFamily="34" charset="0"/>
              <a:buChar char="•"/>
            </a:pPr>
            <a:r>
              <a:rPr lang="en-US" sz="2400" dirty="0" smtClean="0"/>
              <a:t>Opportunities to implement QI </a:t>
            </a:r>
          </a:p>
          <a:p>
            <a:pPr marL="285750" indent="-285750">
              <a:buFont typeface="Arial" panose="020B0604020202020204" pitchFamily="34" charset="0"/>
              <a:buChar char="•"/>
            </a:pPr>
            <a:r>
              <a:rPr lang="en-US" sz="2400" dirty="0" smtClean="0"/>
              <a:t>Autonomy to make improvements </a:t>
            </a:r>
          </a:p>
          <a:p>
            <a:pPr marL="285750" indent="-285750">
              <a:buFont typeface="Arial" panose="020B0604020202020204" pitchFamily="34" charset="0"/>
              <a:buChar char="•"/>
            </a:pPr>
            <a:r>
              <a:rPr lang="en-US" sz="2400" dirty="0" smtClean="0"/>
              <a:t>Performance feedback systems</a:t>
            </a:r>
          </a:p>
          <a:p>
            <a:pPr marL="285750" indent="-285750">
              <a:buFont typeface="Arial" panose="020B0604020202020204" pitchFamily="34" charset="0"/>
              <a:buChar char="•"/>
            </a:pPr>
            <a:r>
              <a:rPr lang="en-US" sz="2400" dirty="0" smtClean="0">
                <a:solidFill>
                  <a:srgbClr val="FF0000"/>
                </a:solidFill>
              </a:rPr>
              <a:t>List workforce development efforts and employee feedback systems. </a:t>
            </a:r>
            <a:endParaRPr lang="en-US" sz="2400" dirty="0">
              <a:solidFill>
                <a:srgbClr val="FF0000"/>
              </a:solidFill>
            </a:endParaRPr>
          </a:p>
          <a:p>
            <a:pPr marL="0" lvl="1"/>
            <a:endParaRPr lang="en-US" sz="2400" dirty="0"/>
          </a:p>
          <a:p>
            <a:pPr marL="285750" lvl="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7362449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221188" y="0"/>
            <a:ext cx="651035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Employee Empowerment</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1.1: Enabling Performance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9724" y="306007"/>
            <a:ext cx="1458668" cy="394030"/>
          </a:xfrm>
          <a:prstGeom prst="rect">
            <a:avLst/>
          </a:prstGeom>
        </p:spPr>
      </p:pic>
      <p:sp>
        <p:nvSpPr>
          <p:cNvPr id="3" name="Rectangle 2"/>
          <p:cNvSpPr/>
          <p:nvPr/>
        </p:nvSpPr>
        <p:spPr>
          <a:xfrm>
            <a:off x="221188" y="1602000"/>
            <a:ext cx="8186416" cy="2679901"/>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Employee performance feedback and appraisal processes</a:t>
            </a:r>
          </a:p>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Availability of sufficient resources to succeed</a:t>
            </a:r>
          </a:p>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Granting autonomy and a voice in improvement activities</a:t>
            </a: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3237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221188" y="0"/>
            <a:ext cx="651035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Employee Empowerment</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1.1: Enabling Performance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9724" y="306007"/>
            <a:ext cx="1458668" cy="39403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703772868"/>
              </p:ext>
            </p:extLst>
          </p:nvPr>
        </p:nvGraphicFramePr>
        <p:xfrm>
          <a:off x="221188" y="1548883"/>
          <a:ext cx="8922812" cy="4926565"/>
        </p:xfrm>
        <a:graphic>
          <a:graphicData uri="http://schemas.openxmlformats.org/drawingml/2006/table">
            <a:tbl>
              <a:tblPr bandRow="1"/>
              <a:tblGrid>
                <a:gridCol w="5144894"/>
                <a:gridCol w="610320"/>
                <a:gridCol w="608536"/>
                <a:gridCol w="695979"/>
                <a:gridCol w="608536"/>
                <a:gridCol w="642442"/>
                <a:gridCol w="612105"/>
              </a:tblGrid>
              <a:tr h="728053">
                <a:tc>
                  <a:txBody>
                    <a:bodyPr/>
                    <a:lstStyle/>
                    <a:p>
                      <a:pPr marL="0" marR="0" algn="l">
                        <a:lnSpc>
                          <a:spcPct val="115000"/>
                        </a:lnSpc>
                        <a:spcBef>
                          <a:spcPts val="0"/>
                        </a:spcBef>
                        <a:spcAft>
                          <a:spcPts val="0"/>
                        </a:spcAft>
                      </a:pPr>
                      <a:r>
                        <a:rPr lang="en-US" sz="1100" i="1">
                          <a:effectLst/>
                          <a:latin typeface="Calibri" panose="020F0502020204030204" pitchFamily="34" charset="0"/>
                          <a:ea typeface="Times New Roman" panose="02020603050405020304" pitchFamily="18" charset="0"/>
                          <a:cs typeface="Arial" panose="020B0604020202020204" pitchFamily="34" charset="0"/>
                        </a:rPr>
                        <a:t>Rate the following statements regarding enabling employees for success in the organization.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r>
              <a:tr h="249310">
                <a:tc>
                  <a:txBody>
                    <a:bodyPr/>
                    <a:lstStyle/>
                    <a:p>
                      <a:pPr marL="0" marR="0" algn="l">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Creating Expectations and Getting Feedback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8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8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8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8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8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8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a:noFill/>
                    </a:lnL>
                    <a:lnR w="12700" cap="flat" cmpd="sng" algn="ctr">
                      <a:solidFill>
                        <a:srgbClr val="000000"/>
                      </a:solidFill>
                      <a:prstDash val="solid"/>
                      <a:round/>
                      <a:headEnd type="none" w="med" len="med"/>
                      <a:tailEnd type="none" w="med" len="med"/>
                    </a:lnR>
                    <a:lnT>
                      <a:noFill/>
                    </a:lnT>
                    <a:lnB>
                      <a:noFill/>
                    </a:lnB>
                    <a:solidFill>
                      <a:srgbClr val="31849B"/>
                    </a:solidFill>
                  </a:tcPr>
                </a:tc>
              </a:tr>
              <a:tr h="230160">
                <a:tc>
                  <a:txBody>
                    <a:bodyPr/>
                    <a:lstStyle/>
                    <a:p>
                      <a:pPr marL="5651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Defined job and QI related roles and expectations are understood by employees.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421657">
                <a:tc>
                  <a:txBody>
                    <a:bodyPr/>
                    <a:lstStyle/>
                    <a:p>
                      <a:pPr marL="5651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Employees use performance measures and targets for problem solving and improvement in their work.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30160">
                <a:tc>
                  <a:txBody>
                    <a:bodyPr/>
                    <a:lstStyle/>
                    <a:p>
                      <a:pPr marL="5651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Employees receive effective feedback on job performance on a regular basis.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30160">
                <a:tc>
                  <a:txBody>
                    <a:bodyPr/>
                    <a:lstStyle/>
                    <a:p>
                      <a:pPr marL="5651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QI related goals are incorporated into the performance appraisal process.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21657">
                <a:tc>
                  <a:txBody>
                    <a:bodyPr/>
                    <a:lstStyle/>
                    <a:p>
                      <a:pPr marL="5651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Employees are acknowledged and/or rewarded for their contributions and successes.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49310">
                <a:tc>
                  <a:txBody>
                    <a:bodyPr/>
                    <a:lstStyle/>
                    <a:p>
                      <a:pPr marL="0" marR="0" algn="l">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Providing Resources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8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8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8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8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8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8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a:noFill/>
                    </a:lnL>
                    <a:lnR w="12700" cap="flat" cmpd="sng" algn="ctr">
                      <a:solidFill>
                        <a:srgbClr val="000000"/>
                      </a:solidFill>
                      <a:prstDash val="solid"/>
                      <a:round/>
                      <a:headEnd type="none" w="med" len="med"/>
                      <a:tailEnd type="none" w="med" len="med"/>
                    </a:lnR>
                    <a:lnT>
                      <a:noFill/>
                    </a:lnT>
                    <a:lnB>
                      <a:noFill/>
                    </a:lnB>
                    <a:solidFill>
                      <a:srgbClr val="31849B"/>
                    </a:solidFill>
                  </a:tcPr>
                </a:tc>
              </a:tr>
              <a:tr h="421657">
                <a:tc>
                  <a:txBody>
                    <a:bodyPr/>
                    <a:lstStyle/>
                    <a:p>
                      <a:pPr marL="5651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Employees have the necessary resources (information and materials, supplies, IT infrastructure) to successfully perform their role.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421657">
                <a:tc>
                  <a:txBody>
                    <a:bodyPr/>
                    <a:lstStyle/>
                    <a:p>
                      <a:pPr marL="5651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All employees have access to a skilled practitioner (e.g., supervisor, mentor) to get help on required 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9310">
                <a:tc>
                  <a:txBody>
                    <a:bodyPr/>
                    <a:lstStyle/>
                    <a:p>
                      <a:pPr marL="56515" marR="0" algn="l">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Empowering Individuals and Teams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8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8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8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8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8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8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a:noFill/>
                    </a:lnL>
                    <a:lnR w="12700" cap="flat" cmpd="sng" algn="ctr">
                      <a:solidFill>
                        <a:srgbClr val="000000"/>
                      </a:solidFill>
                      <a:prstDash val="solid"/>
                      <a:round/>
                      <a:headEnd type="none" w="med" len="med"/>
                      <a:tailEnd type="none" w="med" len="med"/>
                    </a:lnR>
                    <a:lnT>
                      <a:noFill/>
                    </a:lnT>
                    <a:lnB>
                      <a:noFill/>
                    </a:lnB>
                    <a:solidFill>
                      <a:srgbClr val="31849B"/>
                    </a:solidFill>
                  </a:tcPr>
                </a:tc>
              </a:tr>
              <a:tr h="421657">
                <a:tc>
                  <a:txBody>
                    <a:bodyPr/>
                    <a:lstStyle/>
                    <a:p>
                      <a:pPr marL="5651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Leadership provides employees the authority to make decisions and take action to improve their own work processes.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30160">
                <a:tc>
                  <a:txBody>
                    <a:bodyPr/>
                    <a:lstStyle/>
                    <a:p>
                      <a:pPr marL="5651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Defined processes are used for addressing problems related to quality.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21657">
                <a:tc>
                  <a:txBody>
                    <a:bodyPr/>
                    <a:lstStyle/>
                    <a:p>
                      <a:pPr marL="5651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All employees have the opportunity to identify and nominate improvement activities and formal QI projects.</a:t>
                      </a:r>
                      <a:endParaRPr lang="en-US" sz="1100">
                        <a:effectLst/>
                        <a:latin typeface="Calibri" panose="020F0502020204030204" pitchFamily="34" charset="0"/>
                      </a:endParaRPr>
                    </a:p>
                  </a:txBody>
                  <a:tcPr marL="35385" marR="35385" marT="17692" marB="176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385" marR="35385" marT="17692" marB="176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26633847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sp>
        <p:nvSpPr>
          <p:cNvPr id="23" name="TextBox 22"/>
          <p:cNvSpPr txBox="1"/>
          <p:nvPr/>
        </p:nvSpPr>
        <p:spPr>
          <a:xfrm>
            <a:off x="135092" y="48302"/>
            <a:ext cx="8358608"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Employee Empowerment</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1.2: Knowledge, Skills, and Abilities (KSAs)</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783" y="144579"/>
            <a:ext cx="1458668" cy="394030"/>
          </a:xfrm>
          <a:prstGeom prst="rect">
            <a:avLst/>
          </a:prstGeom>
        </p:spPr>
      </p:pic>
      <p:sp>
        <p:nvSpPr>
          <p:cNvPr id="3" name="Rectangle 2"/>
          <p:cNvSpPr/>
          <p:nvPr/>
        </p:nvSpPr>
        <p:spPr>
          <a:xfrm>
            <a:off x="221188" y="1602000"/>
            <a:ext cx="8186416" cy="2972480"/>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Assessment and development of public health and QI competencies </a:t>
            </a:r>
          </a:p>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Available training and resources to address gaps in competencies </a:t>
            </a: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4439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183865" y="-171838"/>
            <a:ext cx="7336607" cy="1508105"/>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Employee Empowerment</a:t>
            </a:r>
          </a:p>
          <a:p>
            <a:r>
              <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1.2: Knowledge, Skills, &amp;</a:t>
            </a:r>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Abilities (KSAs)</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9724" y="306007"/>
            <a:ext cx="1458668" cy="39403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511729124"/>
              </p:ext>
            </p:extLst>
          </p:nvPr>
        </p:nvGraphicFramePr>
        <p:xfrm>
          <a:off x="221188" y="1164434"/>
          <a:ext cx="8922813" cy="5746819"/>
        </p:xfrm>
        <a:graphic>
          <a:graphicData uri="http://schemas.openxmlformats.org/drawingml/2006/table">
            <a:tbl>
              <a:tblPr bandRow="1"/>
              <a:tblGrid>
                <a:gridCol w="5157387"/>
                <a:gridCol w="613889"/>
                <a:gridCol w="612105"/>
                <a:gridCol w="699549"/>
                <a:gridCol w="612105"/>
                <a:gridCol w="612105"/>
                <a:gridCol w="615673"/>
              </a:tblGrid>
              <a:tr h="669413">
                <a:tc>
                  <a:txBody>
                    <a:bodyPr/>
                    <a:lstStyle/>
                    <a:p>
                      <a:pPr marL="0" marR="0" algn="l">
                        <a:lnSpc>
                          <a:spcPct val="115000"/>
                        </a:lnSpc>
                        <a:spcBef>
                          <a:spcPts val="0"/>
                        </a:spcBef>
                        <a:spcAft>
                          <a:spcPts val="0"/>
                        </a:spcAft>
                      </a:pPr>
                      <a:r>
                        <a:rPr lang="en-US" sz="1000" i="1" dirty="0">
                          <a:effectLst/>
                          <a:latin typeface="Calibri" panose="020F0502020204030204" pitchFamily="34" charset="0"/>
                          <a:ea typeface="Times New Roman" panose="02020603050405020304" pitchFamily="18" charset="0"/>
                          <a:cs typeface="Arial" panose="020B0604020202020204" pitchFamily="34" charset="0"/>
                        </a:rPr>
                        <a:t>Rate the following statements regarding the development of the knowledge, skills, and abilities needed for developing employees’ capacity.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r>
              <a:tr h="265354">
                <a:tc>
                  <a:txBody>
                    <a:bodyPr/>
                    <a:lstStyle/>
                    <a:p>
                      <a:pPr marL="0" marR="0" algn="l">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Assessment and Identification of Gaps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a:noFill/>
                    </a:lnL>
                    <a:lnR>
                      <a:noFill/>
                    </a:lnR>
                    <a:lnT>
                      <a:noFill/>
                    </a:lnT>
                    <a:lnB>
                      <a:noFill/>
                    </a:lnB>
                    <a:solidFill>
                      <a:srgbClr val="31849B"/>
                    </a:solidFill>
                  </a:tcPr>
                </a:tc>
              </a:tr>
              <a:tr h="444935">
                <a:tc>
                  <a:txBody>
                    <a:bodyPr/>
                    <a:lstStyle/>
                    <a:p>
                      <a:pPr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The organization has identified a core set of QI related knowledge, skills and abilities (KSAs) in which each employee will become competent.</a:t>
                      </a:r>
                      <a:endParaRPr lang="en-US" sz="1000" dirty="0">
                        <a:effectLst/>
                        <a:latin typeface="Calibri" panose="020F0502020204030204" pitchFamily="34" charset="0"/>
                      </a:endParaRPr>
                    </a:p>
                  </a:txBody>
                  <a:tcPr marL="31914" marR="31914" marT="15957" marB="15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444935">
                <a:tc>
                  <a:txBody>
                    <a:bodyPr/>
                    <a:lstStyle/>
                    <a:p>
                      <a:pPr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The organization has identified a core set of public health and other job related competencies or KSAs in which each employee will become competent. </a:t>
                      </a:r>
                      <a:endParaRPr lang="en-US" sz="1000" dirty="0">
                        <a:effectLst/>
                        <a:latin typeface="Calibri" panose="020F0502020204030204" pitchFamily="34" charset="0"/>
                      </a:endParaRPr>
                    </a:p>
                  </a:txBody>
                  <a:tcPr marL="31914" marR="31914" marT="15957" marB="15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29908">
                <a:tc>
                  <a:txBody>
                    <a:bodyPr/>
                    <a:lstStyle/>
                    <a:p>
                      <a:pPr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The organization assesses employees’ QI, public health, and other job related KSAs to identify gaps.</a:t>
                      </a:r>
                      <a:endParaRPr lang="en-US" sz="1000" dirty="0">
                        <a:effectLst/>
                        <a:latin typeface="Calibri" panose="020F0502020204030204" pitchFamily="34" charset="0"/>
                      </a:endParaRPr>
                    </a:p>
                  </a:txBody>
                  <a:tcPr marL="31914" marR="31914" marT="15957" marB="15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65354">
                <a:tc>
                  <a:txBody>
                    <a:bodyPr/>
                    <a:lstStyle/>
                    <a:p>
                      <a:pPr marL="0" marR="0" algn="l">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Development and Execution of Plans to Close Gaps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a:noFill/>
                    </a:lnL>
                    <a:lnR>
                      <a:noFill/>
                    </a:lnR>
                    <a:lnT>
                      <a:noFill/>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a:noFill/>
                    </a:lnL>
                    <a:lnR>
                      <a:noFill/>
                    </a:lnR>
                    <a:lnT>
                      <a:noFill/>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a:noFill/>
                    </a:lnL>
                    <a:lnR>
                      <a:noFill/>
                    </a:lnR>
                    <a:lnT>
                      <a:noFill/>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a:noFill/>
                    </a:lnL>
                    <a:lnR>
                      <a:noFill/>
                    </a:lnR>
                    <a:lnT>
                      <a:noFill/>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a:noFill/>
                    </a:lnL>
                    <a:lnR>
                      <a:noFill/>
                    </a:lnR>
                    <a:lnT>
                      <a:noFill/>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a:noFill/>
                    </a:lnL>
                    <a:lnR>
                      <a:noFill/>
                    </a:lnR>
                    <a:lnT>
                      <a:noFill/>
                    </a:lnT>
                    <a:lnB w="12700" cap="flat" cmpd="sng" algn="ctr">
                      <a:solidFill>
                        <a:srgbClr val="000000"/>
                      </a:solidFill>
                      <a:prstDash val="solid"/>
                      <a:round/>
                      <a:headEnd type="none" w="med" len="med"/>
                      <a:tailEnd type="none" w="med" len="med"/>
                    </a:lnB>
                    <a:solidFill>
                      <a:srgbClr val="31849B"/>
                    </a:solidFill>
                  </a:tcPr>
                </a:tc>
              </a:tr>
              <a:tr h="444935">
                <a:tc>
                  <a:txBody>
                    <a:bodyPr/>
                    <a:lstStyle/>
                    <a:p>
                      <a:pPr marL="0"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Gaps identified during assessment of job specific and QI specific KSAs are incorporated into workforce development and QI plans.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29908">
                <a:tc>
                  <a:txBody>
                    <a:bodyPr/>
                    <a:lstStyle/>
                    <a:p>
                      <a:pPr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Individual employee development plans are established and tracked for progress to improve KSAs.</a:t>
                      </a:r>
                      <a:endParaRPr lang="en-US" sz="1000" dirty="0">
                        <a:effectLst/>
                        <a:latin typeface="Calibri" panose="020F0502020204030204" pitchFamily="34" charset="0"/>
                      </a:endParaRPr>
                    </a:p>
                  </a:txBody>
                  <a:tcPr marL="31914" marR="31914" marT="15957" marB="15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429908">
                <a:tc>
                  <a:txBody>
                    <a:bodyPr/>
                    <a:lstStyle/>
                    <a:p>
                      <a:pPr marL="0"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Employees are provided training and resources in areas identified in individual development plans.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29908">
                <a:tc>
                  <a:txBody>
                    <a:bodyPr/>
                    <a:lstStyle/>
                    <a:p>
                      <a:pPr marL="0"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A standard process of orienting and training new employees to job specific and QI specific KSAs is in use.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65354">
                <a:tc>
                  <a:txBody>
                    <a:bodyPr/>
                    <a:lstStyle/>
                    <a:p>
                      <a:pPr marL="0" marR="0" algn="l">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Materials and Methods to Develop KSAs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a:noFill/>
                    </a:lnL>
                    <a:lnR>
                      <a:noFill/>
                    </a:lnR>
                    <a:lnT>
                      <a:noFill/>
                    </a:lnT>
                    <a:lnB>
                      <a:noFill/>
                    </a:lnB>
                    <a:solidFill>
                      <a:srgbClr val="31849B"/>
                    </a:solidFill>
                  </a:tcPr>
                </a:tc>
              </a:tr>
              <a:tr h="444935">
                <a:tc>
                  <a:txBody>
                    <a:bodyPr/>
                    <a:lstStyle/>
                    <a:p>
                      <a:pPr marL="0"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A variety of training methods and resources are used to develop the KSAs (e.g. training, mentoring, seminars, new assignments and responsibilities).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42906">
                <a:tc>
                  <a:txBody>
                    <a:bodyPr/>
                    <a:lstStyle/>
                    <a:p>
                      <a:pPr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Employees have the opportunity to practice implementation of skills after trainings.</a:t>
                      </a:r>
                      <a:endParaRPr lang="en-US" sz="1000" dirty="0">
                        <a:effectLst/>
                        <a:latin typeface="Calibri" panose="020F0502020204030204" pitchFamily="34" charset="0"/>
                      </a:endParaRPr>
                    </a:p>
                  </a:txBody>
                  <a:tcPr marL="31914" marR="31914" marT="15957" marB="15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2906">
                <a:tc>
                  <a:txBody>
                    <a:bodyPr/>
                    <a:lstStyle/>
                    <a:p>
                      <a:pPr marL="0"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An inventory of training materials and methods is available for use.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42906">
                <a:tc>
                  <a:txBody>
                    <a:bodyPr/>
                    <a:lstStyle/>
                    <a:p>
                      <a:pPr marL="0"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Training materials used have demonstrated effectiveness in increasing KSAs.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914" marR="31914" marT="15957" marB="159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7409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9"/>
            <a:ext cx="9144000" cy="1164431"/>
          </a:xfrm>
          <a:prstGeom prst="rect">
            <a:avLst/>
          </a:prstGeom>
        </p:spPr>
      </p:pic>
      <p:sp>
        <p:nvSpPr>
          <p:cNvPr id="23" name="TextBox 22"/>
          <p:cNvSpPr txBox="1"/>
          <p:nvPr/>
        </p:nvSpPr>
        <p:spPr>
          <a:xfrm>
            <a:off x="335359" y="262731"/>
            <a:ext cx="6621086" cy="646331"/>
          </a:xfrm>
          <a:prstGeom prst="rect">
            <a:avLst/>
          </a:prstGeom>
          <a:noFill/>
        </p:spPr>
        <p:txBody>
          <a:bodyPr wrap="square" rtlCol="0">
            <a:spAutoFit/>
          </a:bodyPr>
          <a:lstStyle/>
          <a:p>
            <a:r>
              <a:rPr lang="en-US" sz="3600" b="1" dirty="0" smtClean="0">
                <a:solidFill>
                  <a:schemeClr val="bg1"/>
                </a:solidFill>
              </a:rPr>
              <a:t>What is Quality Improvement?</a:t>
            </a:r>
            <a:endParaRPr lang="en-US" sz="3600" b="1" dirty="0">
              <a:solidFill>
                <a:schemeClr val="bg1"/>
              </a:solidFill>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0888" y="379341"/>
            <a:ext cx="1458668" cy="394030"/>
          </a:xfrm>
          <a:prstGeom prst="rect">
            <a:avLst/>
          </a:prstGeom>
        </p:spPr>
      </p:pic>
      <p:sp>
        <p:nvSpPr>
          <p:cNvPr id="3" name="Rectangle 2"/>
          <p:cNvSpPr/>
          <p:nvPr/>
        </p:nvSpPr>
        <p:spPr>
          <a:xfrm>
            <a:off x="484542" y="2421880"/>
            <a:ext cx="8009218" cy="4616648"/>
          </a:xfrm>
          <a:prstGeom prst="rect">
            <a:avLst/>
          </a:prstGeom>
        </p:spPr>
        <p:txBody>
          <a:bodyPr wrap="square">
            <a:spAutoFit/>
          </a:bodyPr>
          <a:lstStyle/>
          <a:p>
            <a:r>
              <a:rPr lang="en-US" sz="2400" i="1" dirty="0"/>
              <a:t>Quality Improvement in Public Health is the use of a deliberate and defined improvement process, such as Plan-Do-Check-Act, which is focused on activities that are responsive to community needs and improving population health. It refers to a continuous and ongoing effort to achieve measurable improvements in the efficiency, effectiveness, performance, accountability, outcomes, and other indicators of quality in services or processes which achieve equity and improve the health of the community</a:t>
            </a:r>
            <a:r>
              <a:rPr lang="en-US" sz="2400" i="1" dirty="0" smtClean="0"/>
              <a:t>.</a:t>
            </a:r>
          </a:p>
          <a:p>
            <a:endParaRPr lang="en-US" dirty="0"/>
          </a:p>
          <a:p>
            <a:endParaRPr lang="en-US" sz="1400" dirty="0"/>
          </a:p>
          <a:p>
            <a:r>
              <a:rPr lang="en-US" sz="1400" dirty="0" smtClean="0"/>
              <a:t>Source</a:t>
            </a:r>
            <a:r>
              <a:rPr lang="en-US" sz="1400" dirty="0"/>
              <a:t>: </a:t>
            </a:r>
            <a:r>
              <a:rPr lang="en-US" sz="1400" dirty="0" smtClean="0"/>
              <a:t>Riley</a:t>
            </a:r>
            <a:r>
              <a:rPr lang="en-US" sz="1400" dirty="0"/>
              <a:t>, Moran, </a:t>
            </a:r>
            <a:r>
              <a:rPr lang="en-US" sz="1400" dirty="0" smtClean="0"/>
              <a:t>Corso</a:t>
            </a:r>
            <a:r>
              <a:rPr lang="en-US" sz="1400" dirty="0"/>
              <a:t>, </a:t>
            </a:r>
            <a:r>
              <a:rPr lang="en-US" sz="1400" dirty="0" err="1" smtClean="0"/>
              <a:t>Beitsch</a:t>
            </a:r>
            <a:r>
              <a:rPr lang="en-US" sz="1400" dirty="0" smtClean="0"/>
              <a:t>, </a:t>
            </a:r>
            <a:r>
              <a:rPr lang="en-US" sz="1400" dirty="0" err="1" smtClean="0"/>
              <a:t>Bialek</a:t>
            </a:r>
            <a:r>
              <a:rPr lang="en-US" sz="1400" dirty="0"/>
              <a:t>, and </a:t>
            </a:r>
            <a:r>
              <a:rPr lang="en-US" sz="1400" dirty="0" err="1"/>
              <a:t>Cofsky</a:t>
            </a:r>
            <a:r>
              <a:rPr lang="en-US" sz="1400" dirty="0"/>
              <a:t>. </a:t>
            </a:r>
            <a:r>
              <a:rPr lang="en-US" sz="1400" dirty="0" smtClean="0"/>
              <a:t>Defining </a:t>
            </a:r>
            <a:r>
              <a:rPr lang="en-US" sz="1400" dirty="0"/>
              <a:t>Quality Improvement in Public </a:t>
            </a:r>
            <a:r>
              <a:rPr lang="en-US" sz="1400" dirty="0" smtClean="0"/>
              <a:t>Health. Journal </a:t>
            </a:r>
            <a:r>
              <a:rPr lang="en-US" sz="1400" dirty="0"/>
              <a:t>of Public </a:t>
            </a:r>
            <a:r>
              <a:rPr lang="en-US" sz="1400" dirty="0" smtClean="0"/>
              <a:t>Health Management </a:t>
            </a:r>
            <a:r>
              <a:rPr lang="en-US" sz="1400" dirty="0"/>
              <a:t>and </a:t>
            </a:r>
            <a:r>
              <a:rPr lang="en-US" sz="1400" dirty="0" smtClean="0"/>
              <a:t>Practice</a:t>
            </a:r>
            <a:r>
              <a:rPr lang="en-US" sz="1400" dirty="0"/>
              <a:t>. January/February 2010</a:t>
            </a:r>
          </a:p>
          <a:p>
            <a:endParaRPr lang="en-US" dirty="0"/>
          </a:p>
        </p:txBody>
      </p:sp>
    </p:spTree>
    <p:extLst>
      <p:ext uri="{BB962C8B-B14F-4D97-AF65-F5344CB8AC3E}">
        <p14:creationId xmlns:p14="http://schemas.microsoft.com/office/powerpoint/2010/main" val="1963458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169149" y="-35898"/>
            <a:ext cx="6210382"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Foundational Element 2: Teamwork and Collaboration</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0754" y="312967"/>
            <a:ext cx="1458668" cy="394030"/>
          </a:xfrm>
          <a:prstGeom prst="rect">
            <a:avLst/>
          </a:prstGeom>
        </p:spPr>
      </p:pic>
      <p:sp>
        <p:nvSpPr>
          <p:cNvPr id="3" name="Rectangle 2"/>
          <p:cNvSpPr/>
          <p:nvPr/>
        </p:nvSpPr>
        <p:spPr>
          <a:xfrm>
            <a:off x="169149" y="1477398"/>
            <a:ext cx="8186416" cy="4985980"/>
          </a:xfrm>
          <a:prstGeom prst="rect">
            <a:avLst/>
          </a:prstGeom>
        </p:spPr>
        <p:txBody>
          <a:bodyPr wrap="square">
            <a:spAutoFit/>
          </a:bodyPr>
          <a:lstStyle/>
          <a:p>
            <a:endParaRPr lang="en-US" dirty="0"/>
          </a:p>
          <a:p>
            <a:r>
              <a:rPr lang="en-US" sz="2400" dirty="0" smtClean="0"/>
              <a:t>Create </a:t>
            </a:r>
            <a:r>
              <a:rPr lang="en-US" sz="2400" dirty="0"/>
              <a:t>effective team performance by: </a:t>
            </a:r>
            <a:endParaRPr lang="en-US" sz="2400" dirty="0" smtClean="0"/>
          </a:p>
          <a:p>
            <a:pPr marL="285750" indent="-285750">
              <a:buFont typeface="Arial" panose="020B0604020202020204" pitchFamily="34" charset="0"/>
              <a:buChar char="•"/>
            </a:pPr>
            <a:r>
              <a:rPr lang="en-US" sz="2400" dirty="0" smtClean="0"/>
              <a:t>Defining </a:t>
            </a:r>
            <a:r>
              <a:rPr lang="en-US" sz="2400" dirty="0"/>
              <a:t>team </a:t>
            </a:r>
            <a:r>
              <a:rPr lang="en-US" sz="2400" dirty="0" smtClean="0"/>
              <a:t>expectations</a:t>
            </a:r>
          </a:p>
          <a:p>
            <a:pPr marL="285750" indent="-285750">
              <a:buFont typeface="Arial" panose="020B0604020202020204" pitchFamily="34" charset="0"/>
              <a:buChar char="•"/>
            </a:pPr>
            <a:r>
              <a:rPr lang="en-US" sz="2400" dirty="0" smtClean="0"/>
              <a:t>Carefully </a:t>
            </a:r>
            <a:r>
              <a:rPr lang="en-US" sz="2400" dirty="0"/>
              <a:t>selecting team </a:t>
            </a:r>
            <a:r>
              <a:rPr lang="en-US" sz="2400" dirty="0" smtClean="0"/>
              <a:t>members</a:t>
            </a:r>
          </a:p>
          <a:p>
            <a:pPr marL="285750" indent="-285750">
              <a:buFont typeface="Arial" panose="020B0604020202020204" pitchFamily="34" charset="0"/>
              <a:buChar char="•"/>
            </a:pPr>
            <a:r>
              <a:rPr lang="en-US" sz="2400" dirty="0" smtClean="0"/>
              <a:t>Holding </a:t>
            </a:r>
            <a:r>
              <a:rPr lang="en-US" sz="2400" dirty="0"/>
              <a:t>teams accountable </a:t>
            </a:r>
          </a:p>
          <a:p>
            <a:pPr lvl="1">
              <a:buFont typeface="Arial" panose="020B0604020202020204" pitchFamily="34" charset="0"/>
              <a:buChar char="•"/>
            </a:pPr>
            <a:endParaRPr lang="en-US" sz="2400" dirty="0" smtClean="0"/>
          </a:p>
          <a:p>
            <a:r>
              <a:rPr lang="en-US" sz="2400" dirty="0" smtClean="0"/>
              <a:t>Break </a:t>
            </a:r>
            <a:r>
              <a:rPr lang="en-US" sz="2400" dirty="0"/>
              <a:t>down </a:t>
            </a:r>
            <a:r>
              <a:rPr lang="en-US" sz="2400" dirty="0" smtClean="0"/>
              <a:t>silos through: </a:t>
            </a:r>
          </a:p>
          <a:p>
            <a:pPr marL="285750" indent="-285750">
              <a:buFont typeface="Arial" panose="020B0604020202020204" pitchFamily="34" charset="0"/>
              <a:buChar char="•"/>
            </a:pPr>
            <a:r>
              <a:rPr lang="en-US" sz="2400" dirty="0" smtClean="0"/>
              <a:t>Communication </a:t>
            </a:r>
            <a:r>
              <a:rPr lang="en-US" sz="2400" dirty="0"/>
              <a:t>of lessons </a:t>
            </a:r>
            <a:r>
              <a:rPr lang="en-US" sz="2400" dirty="0" smtClean="0"/>
              <a:t>learned</a:t>
            </a:r>
          </a:p>
          <a:p>
            <a:pPr marL="285750" indent="-285750">
              <a:buFont typeface="Arial" panose="020B0604020202020204" pitchFamily="34" charset="0"/>
              <a:buChar char="•"/>
            </a:pPr>
            <a:r>
              <a:rPr lang="en-US" sz="2400" dirty="0" smtClean="0"/>
              <a:t>Formal/informal </a:t>
            </a:r>
            <a:r>
              <a:rPr lang="en-US" sz="2400" dirty="0"/>
              <a:t>learning and problem solving </a:t>
            </a:r>
            <a:r>
              <a:rPr lang="en-US" sz="2400" dirty="0" smtClean="0"/>
              <a:t>groups</a:t>
            </a:r>
          </a:p>
          <a:p>
            <a:pPr marL="285750" indent="-285750">
              <a:buFont typeface="Arial" panose="020B0604020202020204" pitchFamily="34" charset="0"/>
              <a:buChar char="•"/>
            </a:pPr>
            <a:r>
              <a:rPr lang="en-US" sz="2400" dirty="0" smtClean="0"/>
              <a:t>Eliminating </a:t>
            </a:r>
            <a:r>
              <a:rPr lang="en-US" sz="2400" dirty="0"/>
              <a:t>redundancies and </a:t>
            </a:r>
            <a:r>
              <a:rPr lang="en-US" sz="2400" dirty="0" smtClean="0"/>
              <a:t>creating alignment</a:t>
            </a:r>
          </a:p>
          <a:p>
            <a:pPr marL="285750" indent="-28575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solidFill>
                  <a:srgbClr val="FF0000"/>
                </a:solidFill>
              </a:rPr>
              <a:t>List opportunities for collaboration in the agency. </a:t>
            </a:r>
            <a:endParaRPr lang="en-US" sz="2400" dirty="0">
              <a:solidFill>
                <a:srgbClr val="FF0000"/>
              </a:solidFill>
            </a:endParaRPr>
          </a:p>
          <a:p>
            <a:pPr lvl="1">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05726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sp>
        <p:nvSpPr>
          <p:cNvPr id="23" name="TextBox 22"/>
          <p:cNvSpPr txBox="1"/>
          <p:nvPr/>
        </p:nvSpPr>
        <p:spPr>
          <a:xfrm>
            <a:off x="135092" y="48302"/>
            <a:ext cx="8358608"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Teamwork &amp; Collaboration</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2.1: Team Performance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5963" y="385200"/>
            <a:ext cx="1458668" cy="394030"/>
          </a:xfrm>
          <a:prstGeom prst="rect">
            <a:avLst/>
          </a:prstGeom>
        </p:spPr>
      </p:pic>
      <p:sp>
        <p:nvSpPr>
          <p:cNvPr id="3" name="Rectangle 2"/>
          <p:cNvSpPr/>
          <p:nvPr/>
        </p:nvSpPr>
        <p:spPr>
          <a:xfrm>
            <a:off x="221188" y="1602000"/>
            <a:ext cx="8186416" cy="3075073"/>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Work teams and QI teams governed by clear vision, values, and goals</a:t>
            </a:r>
          </a:p>
          <a:p>
            <a:pPr marL="457200" indent="-45720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Team members selected based on relevant KSAs</a:t>
            </a:r>
          </a:p>
          <a:p>
            <a:pPr marL="457200" indent="-45720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Teams use standard procedures for to accomplish work</a:t>
            </a: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3467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221188" y="0"/>
            <a:ext cx="651035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Teamwork &amp; Collaboration</a:t>
            </a:r>
          </a:p>
          <a:p>
            <a:r>
              <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2.1: Team Performance</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9724" y="306007"/>
            <a:ext cx="1458668" cy="39403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37582240"/>
              </p:ext>
            </p:extLst>
          </p:nvPr>
        </p:nvGraphicFramePr>
        <p:xfrm>
          <a:off x="2" y="1164437"/>
          <a:ext cx="9143997" cy="5693560"/>
        </p:xfrm>
        <a:graphic>
          <a:graphicData uri="http://schemas.openxmlformats.org/drawingml/2006/table">
            <a:tbl>
              <a:tblPr bandRow="1"/>
              <a:tblGrid>
                <a:gridCol w="5301693"/>
                <a:gridCol w="640080"/>
                <a:gridCol w="638250"/>
                <a:gridCol w="638250"/>
                <a:gridCol w="638250"/>
                <a:gridCol w="638250"/>
                <a:gridCol w="649224"/>
              </a:tblGrid>
              <a:tr h="813013">
                <a:tc>
                  <a:txBody>
                    <a:bodyPr/>
                    <a:lstStyle/>
                    <a:p>
                      <a:pPr marL="0" marR="0" algn="l">
                        <a:lnSpc>
                          <a:spcPct val="115000"/>
                        </a:lnSpc>
                        <a:spcBef>
                          <a:spcPts val="0"/>
                        </a:spcBef>
                        <a:spcAft>
                          <a:spcPts val="0"/>
                        </a:spcAft>
                      </a:pPr>
                      <a:r>
                        <a:rPr lang="en-US" sz="1000" i="1">
                          <a:effectLst/>
                          <a:latin typeface="Calibri" panose="020F0502020204030204" pitchFamily="34" charset="0"/>
                          <a:ea typeface="Times New Roman" panose="02020603050405020304" pitchFamily="18" charset="0"/>
                          <a:cs typeface="Arial" panose="020B0604020202020204" pitchFamily="34" charset="0"/>
                        </a:rPr>
                        <a:t>Rate the following statements regarding the ability of the organization to create high performing teams.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r>
              <a:tr h="279559">
                <a:tc>
                  <a:txBody>
                    <a:bodyPr/>
                    <a:lstStyle/>
                    <a:p>
                      <a:pPr marL="0"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Vision, Values and Goals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a:noFill/>
                    </a:lnL>
                    <a:lnR>
                      <a:noFill/>
                    </a:lnR>
                    <a:lnT>
                      <a:noFill/>
                    </a:lnT>
                    <a:lnB>
                      <a:noFill/>
                    </a:lnB>
                    <a:solidFill>
                      <a:srgbClr val="31849B"/>
                    </a:solidFill>
                  </a:tcPr>
                </a:tc>
              </a:tr>
              <a:tr h="258222">
                <a:tc>
                  <a:txBody>
                    <a:bodyPr/>
                    <a:lstStyle/>
                    <a:p>
                      <a:pPr marL="56515" marR="0" algn="l">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Arial" panose="020B0604020202020204" pitchFamily="34" charset="0"/>
                        </a:rPr>
                        <a:t>Team goals are defined, understood, and agreed upon by all team members. </a:t>
                      </a:r>
                      <a:endParaRPr lang="en-US" sz="1000">
                        <a:effectLst/>
                        <a:latin typeface="Calibri" panose="020F0502020204030204" pitchFamily="34" charset="0"/>
                      </a:endParaRPr>
                    </a:p>
                  </a:txBody>
                  <a:tcPr marL="34270" marR="34270" marT="17135" marB="17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58222">
                <a:tc>
                  <a:txBody>
                    <a:bodyPr/>
                    <a:lstStyle/>
                    <a:p>
                      <a:pPr marL="56515" marR="0" algn="l">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Arial" panose="020B0604020202020204" pitchFamily="34" charset="0"/>
                        </a:rPr>
                        <a:t>Key milestones of the team are clearly defined and understood by members.</a:t>
                      </a:r>
                      <a:endParaRPr lang="en-US" sz="1000">
                        <a:effectLst/>
                        <a:latin typeface="Calibri" panose="020F0502020204030204" pitchFamily="34" charset="0"/>
                      </a:endParaRPr>
                    </a:p>
                  </a:txBody>
                  <a:tcPr marL="34270" marR="34270" marT="17135" marB="17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71603">
                <a:tc>
                  <a:txBody>
                    <a:bodyPr/>
                    <a:lstStyle/>
                    <a:p>
                      <a:pPr marL="56515" marR="0" algn="l">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Arial" panose="020B0604020202020204" pitchFamily="34" charset="0"/>
                        </a:rPr>
                        <a:t>Expectations for team performance are established, including SMART objectives, and measures and targets for success.  </a:t>
                      </a:r>
                      <a:endParaRPr lang="en-US" sz="1000">
                        <a:effectLst/>
                        <a:latin typeface="Calibri" panose="020F0502020204030204" pitchFamily="34" charset="0"/>
                      </a:endParaRPr>
                    </a:p>
                  </a:txBody>
                  <a:tcPr marL="34270" marR="34270" marT="17135" marB="17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58222">
                <a:tc>
                  <a:txBody>
                    <a:bodyPr/>
                    <a:lstStyle/>
                    <a:p>
                      <a:pPr marL="56515" marR="0" algn="l">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Arial" panose="020B0604020202020204" pitchFamily="34" charset="0"/>
                        </a:rPr>
                        <a:t>Team members conduct themselves consistent with a set of core team values.</a:t>
                      </a:r>
                      <a:endParaRPr lang="en-US" sz="1000">
                        <a:effectLst/>
                        <a:latin typeface="Calibri" panose="020F0502020204030204" pitchFamily="34" charset="0"/>
                      </a:endParaRPr>
                    </a:p>
                  </a:txBody>
                  <a:tcPr marL="34270" marR="34270" marT="17135" marB="17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58222">
                <a:tc>
                  <a:txBody>
                    <a:bodyPr/>
                    <a:lstStyle/>
                    <a:p>
                      <a:pPr marL="56515" marR="0" algn="l">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Arial" panose="020B0604020202020204" pitchFamily="34" charset="0"/>
                        </a:rPr>
                        <a:t>Team members effectively resolve conflict and differences in opinion.</a:t>
                      </a:r>
                      <a:endParaRPr lang="en-US" sz="1000">
                        <a:effectLst/>
                        <a:latin typeface="Calibri" panose="020F0502020204030204" pitchFamily="34" charset="0"/>
                      </a:endParaRPr>
                    </a:p>
                  </a:txBody>
                  <a:tcPr marL="34270" marR="34270" marT="17135" marB="17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79559">
                <a:tc>
                  <a:txBody>
                    <a:bodyPr/>
                    <a:lstStyle/>
                    <a:p>
                      <a:pPr marL="56515"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Roles and Relationships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lnL w="12700" cap="flat" cmpd="sng" algn="ctr">
                      <a:solidFill>
                        <a:srgbClr val="000000"/>
                      </a:solidFill>
                      <a:prstDash val="solid"/>
                      <a:round/>
                      <a:headEnd type="none" w="med" len="med"/>
                      <a:tailEnd type="none" w="med" len="med"/>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a:noFill/>
                    </a:lnL>
                    <a:lnR>
                      <a:noFill/>
                    </a:lnR>
                    <a:lnT>
                      <a:noFill/>
                    </a:lnT>
                    <a:lnB>
                      <a:noFill/>
                    </a:lnB>
                    <a:solidFill>
                      <a:srgbClr val="31849B"/>
                    </a:solidFill>
                  </a:tcPr>
                </a:tc>
              </a:tr>
              <a:tr h="471603">
                <a:tc>
                  <a:txBody>
                    <a:bodyPr/>
                    <a:lstStyle/>
                    <a:p>
                      <a:pPr marL="56515" marR="0" algn="l">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Arial" panose="020B0604020202020204" pitchFamily="34" charset="0"/>
                        </a:rPr>
                        <a:t>Team members are selected based on the KSAs needed to accomplish the team’s goals and objectives.</a:t>
                      </a:r>
                      <a:endParaRPr lang="en-US" sz="1000">
                        <a:effectLst/>
                        <a:latin typeface="Calibri" panose="020F0502020204030204" pitchFamily="34" charset="0"/>
                      </a:endParaRPr>
                    </a:p>
                  </a:txBody>
                  <a:tcPr marL="34270" marR="34270" marT="17135" marB="17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58222">
                <a:tc>
                  <a:txBody>
                    <a:bodyPr/>
                    <a:lstStyle/>
                    <a:p>
                      <a:pPr marL="56515" marR="0" algn="l">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Arial" panose="020B0604020202020204" pitchFamily="34" charset="0"/>
                        </a:rPr>
                        <a:t>Roles and requirements in the teams are clearly understood.</a:t>
                      </a:r>
                      <a:endParaRPr lang="en-US" sz="1000">
                        <a:effectLst/>
                        <a:latin typeface="Calibri" panose="020F0502020204030204" pitchFamily="34" charset="0"/>
                      </a:endParaRPr>
                    </a:p>
                  </a:txBody>
                  <a:tcPr marL="34270" marR="34270" marT="17135" marB="17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58222">
                <a:tc>
                  <a:txBody>
                    <a:bodyPr/>
                    <a:lstStyle/>
                    <a:p>
                      <a:pPr marL="56515" marR="0" algn="l">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Arial" panose="020B0604020202020204" pitchFamily="34" charset="0"/>
                        </a:rPr>
                        <a:t>Team members’ KSAs are fully used by teams.</a:t>
                      </a:r>
                      <a:endParaRPr lang="en-US" sz="1000">
                        <a:effectLst/>
                        <a:latin typeface="Calibri" panose="020F0502020204030204" pitchFamily="34" charset="0"/>
                      </a:endParaRPr>
                    </a:p>
                  </a:txBody>
                  <a:tcPr marL="34270" marR="34270" marT="17135" marB="17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58222">
                <a:tc>
                  <a:txBody>
                    <a:bodyPr/>
                    <a:lstStyle/>
                    <a:p>
                      <a:pPr marL="56515" marR="0" algn="l">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Arial" panose="020B0604020202020204" pitchFamily="34" charset="0"/>
                        </a:rPr>
                        <a:t>Team members demonstrate respect for each other regardless of position.</a:t>
                      </a:r>
                      <a:endParaRPr lang="en-US" sz="1000">
                        <a:effectLst/>
                        <a:latin typeface="Calibri" panose="020F0502020204030204" pitchFamily="34" charset="0"/>
                      </a:endParaRPr>
                    </a:p>
                  </a:txBody>
                  <a:tcPr marL="34270" marR="34270" marT="17135" marB="17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9559">
                <a:tc>
                  <a:txBody>
                    <a:bodyPr/>
                    <a:lstStyle/>
                    <a:p>
                      <a:pPr marL="56515"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Procedures and Performance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a:noFill/>
                    </a:lnL>
                    <a:lnR>
                      <a:noFill/>
                    </a:lnR>
                    <a:lnT>
                      <a:noFill/>
                    </a:lnT>
                    <a:lnB>
                      <a:noFill/>
                    </a:lnB>
                    <a:solidFill>
                      <a:srgbClr val="31849B"/>
                    </a:solidFill>
                  </a:tcPr>
                </a:tc>
              </a:tr>
              <a:tr h="258222">
                <a:tc>
                  <a:txBody>
                    <a:bodyPr/>
                    <a:lstStyle/>
                    <a:p>
                      <a:pPr marL="56515" marR="0" algn="l">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Arial" panose="020B0604020202020204" pitchFamily="34" charset="0"/>
                        </a:rPr>
                        <a:t>Teams use data to solve problems and overcome barriers.</a:t>
                      </a:r>
                      <a:endParaRPr lang="en-US" sz="1000">
                        <a:effectLst/>
                        <a:latin typeface="Calibri" panose="020F0502020204030204" pitchFamily="34" charset="0"/>
                      </a:endParaRPr>
                    </a:p>
                  </a:txBody>
                  <a:tcPr marL="34270" marR="34270" marT="17135" marB="17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58222">
                <a:tc>
                  <a:txBody>
                    <a:bodyPr/>
                    <a:lstStyle/>
                    <a:p>
                      <a:pPr marL="56515" marR="0" algn="l">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Arial" panose="020B0604020202020204" pitchFamily="34" charset="0"/>
                        </a:rPr>
                        <a:t>Team performance is regularly tracked for progress and accomplishments. </a:t>
                      </a:r>
                      <a:endParaRPr lang="en-US" sz="1000">
                        <a:effectLst/>
                        <a:latin typeface="Calibri" panose="020F0502020204030204" pitchFamily="34" charset="0"/>
                      </a:endParaRPr>
                    </a:p>
                  </a:txBody>
                  <a:tcPr marL="34270" marR="34270" marT="17135" marB="17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58222">
                <a:tc>
                  <a:txBody>
                    <a:bodyPr/>
                    <a:lstStyle/>
                    <a:p>
                      <a:pPr marL="56515" marR="0" algn="l">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Arial" panose="020B0604020202020204" pitchFamily="34" charset="0"/>
                        </a:rPr>
                        <a:t>Teams meet (in-person or virtually) on a regular basis.</a:t>
                      </a:r>
                      <a:endParaRPr lang="en-US" sz="1000">
                        <a:effectLst/>
                        <a:latin typeface="Calibri" panose="020F0502020204030204" pitchFamily="34" charset="0"/>
                      </a:endParaRPr>
                    </a:p>
                  </a:txBody>
                  <a:tcPr marL="34270" marR="34270" marT="17135" marB="17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58222">
                <a:tc>
                  <a:txBody>
                    <a:bodyPr/>
                    <a:lstStyle/>
                    <a:p>
                      <a:pPr marL="56515" marR="0" algn="l">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Arial" panose="020B0604020202020204" pitchFamily="34" charset="0"/>
                        </a:rPr>
                        <a:t>Team members have effective methods for communicating.</a:t>
                      </a:r>
                      <a:endParaRPr lang="en-US" sz="1000">
                        <a:effectLst/>
                        <a:latin typeface="Calibri" panose="020F0502020204030204" pitchFamily="34" charset="0"/>
                      </a:endParaRPr>
                    </a:p>
                  </a:txBody>
                  <a:tcPr marL="34270" marR="34270" marT="17135" marB="17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58222">
                <a:tc>
                  <a:txBody>
                    <a:bodyPr/>
                    <a:lstStyle/>
                    <a:p>
                      <a:pPr marL="56515" marR="0" algn="l">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Arial" panose="020B0604020202020204" pitchFamily="34" charset="0"/>
                        </a:rPr>
                        <a:t>Teams complete tasks and meet commitments.</a:t>
                      </a:r>
                      <a:endParaRPr lang="en-US" sz="1000">
                        <a:effectLst/>
                        <a:latin typeface="Calibri" panose="020F0502020204030204" pitchFamily="34" charset="0"/>
                      </a:endParaRPr>
                    </a:p>
                  </a:txBody>
                  <a:tcPr marL="34270" marR="34270" marT="17135" marB="171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7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70" marR="34270" marT="17135" marB="171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32139892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sp>
        <p:nvSpPr>
          <p:cNvPr id="23" name="TextBox 22"/>
          <p:cNvSpPr txBox="1"/>
          <p:nvPr/>
        </p:nvSpPr>
        <p:spPr>
          <a:xfrm>
            <a:off x="135092" y="48302"/>
            <a:ext cx="8358608"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Teamwork &amp; Collaboration</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2.2: Learning Communities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783" y="144579"/>
            <a:ext cx="1458668" cy="394030"/>
          </a:xfrm>
          <a:prstGeom prst="rect">
            <a:avLst/>
          </a:prstGeom>
        </p:spPr>
      </p:pic>
      <p:sp>
        <p:nvSpPr>
          <p:cNvPr id="3" name="Rectangle 2"/>
          <p:cNvSpPr/>
          <p:nvPr/>
        </p:nvSpPr>
        <p:spPr>
          <a:xfrm>
            <a:off x="221188" y="1602000"/>
            <a:ext cx="8186416" cy="3572838"/>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Internal and external learning communities are used by staff</a:t>
            </a:r>
          </a:p>
          <a:p>
            <a:pPr marL="457200" indent="-45720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Knowledge and skills acquired from learning communities are applied and shared</a:t>
            </a:r>
          </a:p>
          <a:p>
            <a:pPr marL="457200" indent="-45720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Sharing and collaboration across agency is the norm </a:t>
            </a:r>
          </a:p>
          <a:p>
            <a:pPr marL="457200" indent="-45720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QI project results are shared with all staff</a:t>
            </a: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51135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sp>
        <p:nvSpPr>
          <p:cNvPr id="23" name="TextBox 22"/>
          <p:cNvSpPr txBox="1"/>
          <p:nvPr/>
        </p:nvSpPr>
        <p:spPr>
          <a:xfrm>
            <a:off x="135092" y="48302"/>
            <a:ext cx="8358608"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Teamwork &amp; Collaboration</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2.2: Learning Communities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783" y="144579"/>
            <a:ext cx="1458668" cy="39403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33051882"/>
              </p:ext>
            </p:extLst>
          </p:nvPr>
        </p:nvGraphicFramePr>
        <p:xfrm>
          <a:off x="135090" y="1125519"/>
          <a:ext cx="8747653" cy="5754706"/>
        </p:xfrm>
        <a:graphic>
          <a:graphicData uri="http://schemas.openxmlformats.org/drawingml/2006/table">
            <a:tbl>
              <a:tblPr bandRow="1"/>
              <a:tblGrid>
                <a:gridCol w="5056145"/>
                <a:gridCol w="614085"/>
                <a:gridCol w="614085"/>
                <a:gridCol w="614085"/>
                <a:gridCol w="614085"/>
                <a:gridCol w="614085"/>
                <a:gridCol w="621083"/>
              </a:tblGrid>
              <a:tr h="206868">
                <a:tc gridSpan="7">
                  <a:txBody>
                    <a:bodyPr/>
                    <a:lstStyle/>
                    <a:p>
                      <a:pPr marL="0" marR="0" algn="ctr">
                        <a:lnSpc>
                          <a:spcPct val="115000"/>
                        </a:lnSpc>
                        <a:spcBef>
                          <a:spcPts val="0"/>
                        </a:spcBef>
                        <a:spcAft>
                          <a:spcPts val="0"/>
                        </a:spcAft>
                      </a:pPr>
                      <a:r>
                        <a:rPr lang="en-US" sz="600" b="1" dirty="0">
                          <a:effectLst/>
                          <a:latin typeface="Calibri" panose="020F0502020204030204" pitchFamily="34" charset="0"/>
                          <a:ea typeface="Times New Roman" panose="02020603050405020304" pitchFamily="18" charset="0"/>
                          <a:cs typeface="Arial" panose="020B060402020202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4748">
                <a:tc>
                  <a:txBody>
                    <a:bodyPr/>
                    <a:lstStyle/>
                    <a:p>
                      <a:pPr marL="0" marR="0" algn="l">
                        <a:lnSpc>
                          <a:spcPct val="115000"/>
                        </a:lnSpc>
                        <a:spcBef>
                          <a:spcPts val="0"/>
                        </a:spcBef>
                        <a:spcAft>
                          <a:spcPts val="0"/>
                        </a:spcAft>
                      </a:pPr>
                      <a:r>
                        <a:rPr lang="en-US" sz="800" i="1" dirty="0">
                          <a:effectLst/>
                          <a:latin typeface="Calibri" panose="020F0502020204030204" pitchFamily="34" charset="0"/>
                          <a:ea typeface="Times New Roman" panose="02020603050405020304" pitchFamily="18" charset="0"/>
                          <a:cs typeface="Arial" panose="020B0604020202020204" pitchFamily="34" charset="0"/>
                        </a:rPr>
                        <a:t>Rate the following statements regarding the sharing of knowledge between individuals, teams, and organizations.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r>
              <a:tr h="226678">
                <a:tc>
                  <a:txBody>
                    <a:bodyPr/>
                    <a:lstStyle/>
                    <a:p>
                      <a:pPr marL="0" marR="0" algn="l">
                        <a:lnSpc>
                          <a:spcPct val="115000"/>
                        </a:lnSpc>
                        <a:spcBef>
                          <a:spcPts val="0"/>
                        </a:spcBef>
                        <a:spcAft>
                          <a:spcPts val="0"/>
                        </a:spcAf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Awareness and Use of Learning Communities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6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6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6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6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6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6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a:noFill/>
                    </a:lnL>
                    <a:lnR>
                      <a:noFill/>
                    </a:lnR>
                    <a:lnT>
                      <a:noFill/>
                    </a:lnT>
                    <a:lnB>
                      <a:noFill/>
                    </a:lnB>
                    <a:solidFill>
                      <a:srgbClr val="31849B"/>
                    </a:solidFill>
                  </a:tcPr>
                </a:tc>
              </a:tr>
              <a:tr h="401152">
                <a:tc>
                  <a:txBody>
                    <a:bodyPr/>
                    <a:lstStyle/>
                    <a:p>
                      <a:pPr marL="57150" marR="0" algn="l">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Employees seek out opportunities to participate in QI related external learning communities (local, state or national level). </a:t>
                      </a:r>
                      <a:endParaRPr lang="en-US" sz="1050">
                        <a:effectLst/>
                        <a:latin typeface="Calibri" panose="020F0502020204030204" pitchFamily="34" charset="0"/>
                      </a:endParaRPr>
                    </a:p>
                  </a:txBody>
                  <a:tcPr marL="27949" marR="27949" marT="13974" marB="139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82394">
                <a:tc>
                  <a:txBody>
                    <a:bodyPr/>
                    <a:lstStyle/>
                    <a:p>
                      <a:pPr marL="57150" marR="0" algn="l">
                        <a:lnSpc>
                          <a:spcPct val="115000"/>
                        </a:lnSpc>
                        <a:spcBef>
                          <a:spcPts val="0"/>
                        </a:spcBef>
                        <a:spcAft>
                          <a:spcPts val="0"/>
                        </a:spcAft>
                      </a:pPr>
                      <a:r>
                        <a:rPr lang="en-US" sz="1050" dirty="0">
                          <a:effectLst/>
                          <a:latin typeface="Calibri" panose="020F0502020204030204" pitchFamily="34" charset="0"/>
                          <a:ea typeface="Times New Roman" panose="02020603050405020304" pitchFamily="18" charset="0"/>
                          <a:cs typeface="Arial" panose="020B0604020202020204" pitchFamily="34" charset="0"/>
                        </a:rPr>
                        <a:t>Opportunities to participate in internal learning communities to build QI knowledge and skills exist.</a:t>
                      </a:r>
                      <a:endParaRPr lang="en-US" sz="1050" dirty="0">
                        <a:effectLst/>
                        <a:latin typeface="Calibri" panose="020F0502020204030204" pitchFamily="34" charset="0"/>
                      </a:endParaRPr>
                    </a:p>
                  </a:txBody>
                  <a:tcPr marL="27949" marR="27949" marT="13974" marB="139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555411">
                <a:tc>
                  <a:txBody>
                    <a:bodyPr/>
                    <a:lstStyle/>
                    <a:p>
                      <a:pPr marL="57150" marR="0" algn="l">
                        <a:lnSpc>
                          <a:spcPct val="115000"/>
                        </a:lnSpc>
                        <a:spcBef>
                          <a:spcPts val="0"/>
                        </a:spcBef>
                        <a:spcAft>
                          <a:spcPts val="0"/>
                        </a:spcAft>
                      </a:pPr>
                      <a:r>
                        <a:rPr lang="en-US" sz="1050" dirty="0">
                          <a:effectLst/>
                          <a:latin typeface="Calibri" panose="020F0502020204030204" pitchFamily="34" charset="0"/>
                          <a:ea typeface="Times New Roman" panose="02020603050405020304" pitchFamily="18" charset="0"/>
                          <a:cs typeface="Arial" panose="020B0604020202020204" pitchFamily="34" charset="0"/>
                        </a:rPr>
                        <a:t>Opportunities to participate in topical learning communities to build other job related knowledge and skills exist (e.g. meeting facilitation, partnership development)</a:t>
                      </a:r>
                      <a:endParaRPr lang="en-US" sz="1050" dirty="0">
                        <a:effectLst/>
                        <a:latin typeface="Calibri" panose="020F0502020204030204" pitchFamily="34" charset="0"/>
                      </a:endParaRPr>
                    </a:p>
                  </a:txBody>
                  <a:tcPr marL="27949" marR="27949" marT="13974" marB="139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82394">
                <a:tc>
                  <a:txBody>
                    <a:bodyPr/>
                    <a:lstStyle/>
                    <a:p>
                      <a:pPr marL="57150" marR="0" algn="l">
                        <a:lnSpc>
                          <a:spcPct val="115000"/>
                        </a:lnSpc>
                        <a:spcBef>
                          <a:spcPts val="0"/>
                        </a:spcBef>
                        <a:spcAft>
                          <a:spcPts val="0"/>
                        </a:spcAft>
                      </a:pPr>
                      <a:r>
                        <a:rPr lang="en-US" sz="1050" dirty="0">
                          <a:effectLst/>
                          <a:latin typeface="Calibri" panose="020F0502020204030204" pitchFamily="34" charset="0"/>
                          <a:ea typeface="Times New Roman" panose="02020603050405020304" pitchFamily="18" charset="0"/>
                          <a:cs typeface="Arial" panose="020B0604020202020204" pitchFamily="34" charset="0"/>
                        </a:rPr>
                        <a:t>Employees apply knowledge acquired from learning communities within the organization’s improvement efforts.</a:t>
                      </a:r>
                      <a:endParaRPr lang="en-US" sz="1050" dirty="0">
                        <a:effectLst/>
                        <a:latin typeface="Calibri" panose="020F0502020204030204" pitchFamily="34" charset="0"/>
                      </a:endParaRPr>
                    </a:p>
                  </a:txBody>
                  <a:tcPr marL="27949" marR="27949" marT="13974" marB="139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607315">
                <a:tc>
                  <a:txBody>
                    <a:bodyPr/>
                    <a:lstStyle/>
                    <a:p>
                      <a:pPr marL="0" marR="0" algn="l">
                        <a:lnSpc>
                          <a:spcPct val="115000"/>
                        </a:lnSpc>
                        <a:spcBef>
                          <a:spcPts val="0"/>
                        </a:spcBef>
                        <a:spcAft>
                          <a:spcPts val="0"/>
                        </a:spcAft>
                        <a:tabLst>
                          <a:tab pos="4541520" algn="l"/>
                        </a:tabLst>
                      </a:pPr>
                      <a:r>
                        <a:rPr lang="en-US" sz="8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Sharing and Collaboration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6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6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6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6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6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6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r>
              <a:tr h="382394">
                <a:tc>
                  <a:txBody>
                    <a:bodyPr/>
                    <a:lstStyle/>
                    <a:p>
                      <a:pPr marL="57150" marR="0" algn="l">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The sharing of information, improvements, ideas, problems and experiences is encouraged and expected.</a:t>
                      </a:r>
                      <a:endParaRPr lang="en-US" sz="1050">
                        <a:effectLst/>
                        <a:latin typeface="Calibri" panose="020F0502020204030204" pitchFamily="34" charset="0"/>
                      </a:endParaRPr>
                    </a:p>
                  </a:txBody>
                  <a:tcPr marL="27949" marR="27949" marT="13974" marB="139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555411">
                <a:tc>
                  <a:txBody>
                    <a:bodyPr/>
                    <a:lstStyle/>
                    <a:p>
                      <a:pPr marL="57150" marR="0" algn="l">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A variety of methods for sharing and collaboration (e.g. QI project storyboards, visual displays of work processes, topical “lunch and learn” sessions) are used among employees.</a:t>
                      </a:r>
                      <a:endParaRPr lang="en-US" sz="1050">
                        <a:effectLst/>
                        <a:latin typeface="Calibri" panose="020F0502020204030204" pitchFamily="34" charset="0"/>
                      </a:endParaRPr>
                    </a:p>
                  </a:txBody>
                  <a:tcPr marL="27949" marR="27949" marT="13974" marB="139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01152">
                <a:tc>
                  <a:txBody>
                    <a:bodyPr/>
                    <a:lstStyle/>
                    <a:p>
                      <a:pPr marL="57150" marR="0" algn="l">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Available technology is used to facilitate sharing and collaboration (e.g. instant messaging, net meeting, e-mail groups, share sites and social media groups). </a:t>
                      </a:r>
                      <a:endParaRPr lang="en-US" sz="1050">
                        <a:effectLst/>
                        <a:latin typeface="Calibri" panose="020F0502020204030204" pitchFamily="34" charset="0"/>
                      </a:endParaRPr>
                    </a:p>
                  </a:txBody>
                  <a:tcPr marL="27949" marR="27949" marT="13974" marB="139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555411">
                <a:tc>
                  <a:txBody>
                    <a:bodyPr/>
                    <a:lstStyle/>
                    <a:p>
                      <a:pPr marL="57150" marR="0" algn="l">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Findings and lessons learned from various venues (e.g., conferences, trainings, literature, state and national resources, non-public health, learning communities) are routinely shared among employees.</a:t>
                      </a:r>
                      <a:endParaRPr lang="en-US" sz="1050">
                        <a:effectLst/>
                        <a:latin typeface="Calibri" panose="020F0502020204030204" pitchFamily="34" charset="0"/>
                      </a:endParaRPr>
                    </a:p>
                  </a:txBody>
                  <a:tcPr marL="27949" marR="27949" marT="13974" marB="139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01152">
                <a:tc>
                  <a:txBody>
                    <a:bodyPr/>
                    <a:lstStyle/>
                    <a:p>
                      <a:pPr marL="57150" marR="0" algn="l">
                        <a:lnSpc>
                          <a:spcPct val="115000"/>
                        </a:lnSpc>
                        <a:spcBef>
                          <a:spcPts val="0"/>
                        </a:spcBef>
                        <a:spcAft>
                          <a:spcPts val="0"/>
                        </a:spcAft>
                      </a:pPr>
                      <a:r>
                        <a:rPr lang="en-US" sz="1050" dirty="0">
                          <a:effectLst/>
                          <a:latin typeface="Calibri" panose="020F0502020204030204" pitchFamily="34" charset="0"/>
                          <a:ea typeface="Times New Roman" panose="02020603050405020304" pitchFamily="18" charset="0"/>
                          <a:cs typeface="Arial" panose="020B0604020202020204" pitchFamily="34" charset="0"/>
                        </a:rPr>
                        <a:t>A central location for housing information, lessons learned, improvements, and ideas related to quality is consistently utilized. </a:t>
                      </a:r>
                      <a:endParaRPr lang="en-US" sz="1050" dirty="0">
                        <a:effectLst/>
                        <a:latin typeface="Calibri" panose="020F0502020204030204" pitchFamily="34" charset="0"/>
                      </a:endParaRPr>
                    </a:p>
                  </a:txBody>
                  <a:tcPr marL="27949" marR="27949" marT="13974" marB="139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6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7949" marR="27949" marT="13974" marB="139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39947640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221188" y="0"/>
            <a:ext cx="6568718"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Foundational Element 3: Leadership Commitment</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9724" y="306007"/>
            <a:ext cx="1458668" cy="394030"/>
          </a:xfrm>
          <a:prstGeom prst="rect">
            <a:avLst/>
          </a:prstGeom>
        </p:spPr>
      </p:pic>
      <p:sp>
        <p:nvSpPr>
          <p:cNvPr id="3" name="Rectangle 2"/>
          <p:cNvSpPr/>
          <p:nvPr/>
        </p:nvSpPr>
        <p:spPr>
          <a:xfrm>
            <a:off x="221188" y="1506336"/>
            <a:ext cx="8186416" cy="5563895"/>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Dedicate financial and human resources to QI</a:t>
            </a:r>
          </a:p>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Communicate the vision and urgency for QI</a:t>
            </a:r>
          </a:p>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Empower staff to engage in QI </a:t>
            </a:r>
          </a:p>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Hold staff accountable</a:t>
            </a:r>
          </a:p>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Exhibit visible support for QI</a:t>
            </a:r>
          </a:p>
          <a:p>
            <a:pPr marL="285750" indent="-285750">
              <a:lnSpc>
                <a:spcPct val="107000"/>
              </a:lnSpc>
              <a:spcAft>
                <a:spcPts val="800"/>
              </a:spcAft>
              <a:buFont typeface="Arial" panose="020B0604020202020204" pitchFamily="34" charset="0"/>
              <a:buChar char="•"/>
            </a:pPr>
            <a:r>
              <a:rPr lang="en-US" sz="2400" dirty="0" smtClean="0">
                <a:solidFill>
                  <a:srgbClr val="FF0000"/>
                </a:solidFill>
                <a:ea typeface="Calibri" panose="020F0502020204030204" pitchFamily="34" charset="0"/>
                <a:cs typeface="Times New Roman" panose="02020603050405020304" pitchFamily="18" charset="0"/>
              </a:rPr>
              <a:t>Add leadership commitment to date (e.g. dedicated resources, $$, QI committee)</a:t>
            </a:r>
          </a:p>
          <a:p>
            <a:pPr marL="285750" indent="-285750">
              <a:lnSpc>
                <a:spcPct val="107000"/>
              </a:lnSpc>
              <a:spcAft>
                <a:spcPts val="800"/>
              </a:spcAft>
              <a:buFont typeface="Arial" panose="020B0604020202020204" pitchFamily="34" charset="0"/>
              <a:buChar char="•"/>
            </a:pPr>
            <a:r>
              <a:rPr lang="en-US" sz="2400" dirty="0" smtClean="0">
                <a:solidFill>
                  <a:srgbClr val="FF0000"/>
                </a:solidFill>
                <a:ea typeface="Calibri" panose="020F0502020204030204" pitchFamily="34" charset="0"/>
                <a:cs typeface="Times New Roman" panose="02020603050405020304" pitchFamily="18" charset="0"/>
              </a:rPr>
              <a:t>Add leadership expectations of staff</a:t>
            </a:r>
          </a:p>
          <a:p>
            <a:pPr marL="285750" indent="-285750">
              <a:lnSpc>
                <a:spcPct val="107000"/>
              </a:lnSpc>
              <a:spcAft>
                <a:spcPts val="800"/>
              </a:spcAft>
              <a:buFont typeface="Arial" panose="020B0604020202020204" pitchFamily="34" charset="0"/>
              <a:buChar char="•"/>
            </a:pPr>
            <a:endParaRPr lang="en-US" sz="2400" dirty="0" smtClean="0">
              <a:solidFill>
                <a:srgbClr val="FF0000"/>
              </a:solidFill>
              <a:ea typeface="Calibri" panose="020F0502020204030204" pitchFamily="34"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7685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221188" y="0"/>
            <a:ext cx="5833339"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Leadership Commitment</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3.1: Culture</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9724" y="306007"/>
            <a:ext cx="1458668" cy="394030"/>
          </a:xfrm>
          <a:prstGeom prst="rect">
            <a:avLst/>
          </a:prstGeom>
        </p:spPr>
      </p:pic>
      <p:sp>
        <p:nvSpPr>
          <p:cNvPr id="3" name="Rectangle 2"/>
          <p:cNvSpPr/>
          <p:nvPr/>
        </p:nvSpPr>
        <p:spPr>
          <a:xfrm>
            <a:off x="221188" y="1602000"/>
            <a:ext cx="8186416" cy="3572838"/>
          </a:xfrm>
          <a:prstGeom prst="rect">
            <a:avLst/>
          </a:prstGeom>
        </p:spPr>
        <p:txBody>
          <a:bodyPr wrap="square">
            <a:spAutoFit/>
          </a:bodyPr>
          <a:lstStyle/>
          <a:p>
            <a:pPr>
              <a:lnSpc>
                <a:spcPct val="107000"/>
              </a:lnSpc>
              <a:spcAft>
                <a:spcPts val="800"/>
              </a:spcAft>
            </a:pPr>
            <a:r>
              <a:rPr lang="en-US" sz="2400" dirty="0" smtClean="0">
                <a:ea typeface="Times New Roman" panose="02020603050405020304" pitchFamily="18" charset="0"/>
                <a:cs typeface="Times New Roman" panose="02020603050405020304" pitchFamily="18" charset="0"/>
              </a:rPr>
              <a:t>Senior management, supervisors, and middle management support QI by:</a:t>
            </a:r>
          </a:p>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Establishing an environment supportive of QI</a:t>
            </a:r>
          </a:p>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Modeling behaviors</a:t>
            </a:r>
          </a:p>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Coaching staff </a:t>
            </a: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0332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sp>
        <p:nvSpPr>
          <p:cNvPr id="23" name="TextBox 22"/>
          <p:cNvSpPr txBox="1"/>
          <p:nvPr/>
        </p:nvSpPr>
        <p:spPr>
          <a:xfrm>
            <a:off x="135092" y="48302"/>
            <a:ext cx="8358608"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Leadership Commitment </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3.1: Culture</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783" y="144579"/>
            <a:ext cx="1458668" cy="39403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28581436"/>
              </p:ext>
            </p:extLst>
          </p:nvPr>
        </p:nvGraphicFramePr>
        <p:xfrm>
          <a:off x="135092" y="1343599"/>
          <a:ext cx="8859619" cy="5767349"/>
        </p:xfrm>
        <a:graphic>
          <a:graphicData uri="http://schemas.openxmlformats.org/drawingml/2006/table">
            <a:tbl>
              <a:tblPr bandRow="1"/>
              <a:tblGrid>
                <a:gridCol w="5136805"/>
                <a:gridCol w="620173"/>
                <a:gridCol w="618402"/>
                <a:gridCol w="618402"/>
                <a:gridCol w="618402"/>
                <a:gridCol w="618402"/>
                <a:gridCol w="629033"/>
              </a:tblGrid>
              <a:tr h="183075">
                <a:tc gridSpan="7">
                  <a:txBody>
                    <a:bodyPr/>
                    <a:lstStyle/>
                    <a:p>
                      <a:pPr marL="0" marR="0" algn="ctr">
                        <a:lnSpc>
                          <a:spcPct val="115000"/>
                        </a:lnSpc>
                        <a:spcBef>
                          <a:spcPts val="0"/>
                        </a:spcBef>
                        <a:spcAft>
                          <a:spcPts val="0"/>
                        </a:spcAft>
                      </a:pPr>
                      <a:r>
                        <a:rPr lang="en-US" sz="600" b="1" dirty="0">
                          <a:effectLst/>
                          <a:latin typeface="Calibri" panose="020F0502020204030204" pitchFamily="34" charset="0"/>
                          <a:ea typeface="Times New Roman" panose="02020603050405020304" pitchFamily="18" charset="0"/>
                          <a:cs typeface="Arial" panose="020B060402020202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3396">
                <a:tc>
                  <a:txBody>
                    <a:bodyPr/>
                    <a:lstStyle/>
                    <a:p>
                      <a:pPr marL="0" marR="0" algn="l">
                        <a:lnSpc>
                          <a:spcPct val="115000"/>
                        </a:lnSpc>
                        <a:spcBef>
                          <a:spcPts val="0"/>
                        </a:spcBef>
                        <a:spcAft>
                          <a:spcPts val="0"/>
                        </a:spcAft>
                      </a:pPr>
                      <a:r>
                        <a:rPr lang="en-US" sz="800" i="1">
                          <a:effectLst/>
                          <a:latin typeface="Calibri" panose="020F0502020204030204" pitchFamily="34" charset="0"/>
                          <a:ea typeface="Times New Roman" panose="02020603050405020304" pitchFamily="18" charset="0"/>
                          <a:cs typeface="Arial" panose="020B0604020202020204" pitchFamily="34" charset="0"/>
                        </a:rPr>
                        <a:t>Rate the following statements regarding the degree to which organization leadership actively establish the environment, personally model the behaviors, and lead the transformation to a culture of quality.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r>
              <a:tr h="204748">
                <a:tc>
                  <a:txBody>
                    <a:bodyPr/>
                    <a:lstStyle/>
                    <a:p>
                      <a:pPr marL="0"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Establishing the Environment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6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6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6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6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6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6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w="12700" cap="flat" cmpd="sng" algn="ctr">
                      <a:solidFill>
                        <a:srgbClr val="000000"/>
                      </a:solidFill>
                      <a:prstDash val="solid"/>
                      <a:round/>
                      <a:headEnd type="none" w="med" len="med"/>
                      <a:tailEnd type="none" w="med" len="med"/>
                    </a:lnR>
                    <a:lnT>
                      <a:noFill/>
                    </a:lnT>
                    <a:lnB>
                      <a:noFill/>
                    </a:lnB>
                    <a:solidFill>
                      <a:srgbClr val="31849B"/>
                    </a:solidFill>
                  </a:tcPr>
                </a:tc>
              </a:tr>
              <a:tr h="338410">
                <a:tc>
                  <a:txBody>
                    <a:bodyPr/>
                    <a:lstStyle/>
                    <a:p>
                      <a:pPr marL="5651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All leaders routinely communicate the organization’s QI goals, employee expectations, and successes achieved. </a:t>
                      </a:r>
                      <a:endParaRPr lang="en-US" sz="1000">
                        <a:effectLst/>
                        <a:latin typeface="Calibri" panose="020F0502020204030204" pitchFamily="34" charset="0"/>
                      </a:endParaRPr>
                    </a:p>
                  </a:txBody>
                  <a:tcPr marL="26142" marR="26142" marT="13071" marB="13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185293">
                <a:tc>
                  <a:txBody>
                    <a:bodyPr/>
                    <a:lstStyle/>
                    <a:p>
                      <a:pPr marL="5651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A QI policy specifying QI expectations and structuring is adopted and adhered to.  </a:t>
                      </a:r>
                      <a:endParaRPr lang="en-US" sz="1000">
                        <a:effectLst/>
                        <a:latin typeface="Calibri" panose="020F0502020204030204" pitchFamily="34" charset="0"/>
                      </a:endParaRPr>
                    </a:p>
                  </a:txBody>
                  <a:tcPr marL="26142" marR="26142" marT="13071" marB="13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38410">
                <a:tc>
                  <a:txBody>
                    <a:bodyPr/>
                    <a:lstStyle/>
                    <a:p>
                      <a:pPr marL="5651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Leaders and QI leadership team ensure that QI strategies are included in strategic and operational plans.</a:t>
                      </a:r>
                      <a:endParaRPr lang="en-US" sz="1000">
                        <a:effectLst/>
                        <a:latin typeface="Calibri" panose="020F0502020204030204" pitchFamily="34" charset="0"/>
                      </a:endParaRPr>
                    </a:p>
                  </a:txBody>
                  <a:tcPr marL="26142" marR="26142" marT="13071" marB="13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38410">
                <a:tc>
                  <a:txBody>
                    <a:bodyPr/>
                    <a:lstStyle/>
                    <a:p>
                      <a:pPr marL="5651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Leaders view maximizing the full capacity or potential of employees as essential to the success of QI.</a:t>
                      </a:r>
                      <a:endParaRPr lang="en-US" sz="1000">
                        <a:effectLst/>
                        <a:latin typeface="Calibri" panose="020F0502020204030204" pitchFamily="34" charset="0"/>
                      </a:endParaRPr>
                    </a:p>
                  </a:txBody>
                  <a:tcPr marL="26142" marR="26142" marT="13071" marB="13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38410">
                <a:tc>
                  <a:txBody>
                    <a:bodyPr/>
                    <a:lstStyle/>
                    <a:p>
                      <a:pPr marL="56515"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Executive leadership routinely communicates about QI to the local governing entity (LGE), emphasizing QI importance and successes at the organization. </a:t>
                      </a:r>
                      <a:endParaRPr lang="en-US" sz="1000" dirty="0">
                        <a:effectLst/>
                        <a:latin typeface="Calibri" panose="020F0502020204030204" pitchFamily="34" charset="0"/>
                      </a:endParaRPr>
                    </a:p>
                  </a:txBody>
                  <a:tcPr marL="26142" marR="26142" marT="13071" marB="13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26319">
                <a:tc>
                  <a:txBody>
                    <a:bodyPr/>
                    <a:lstStyle/>
                    <a:p>
                      <a:pPr marL="56515" marR="0" algn="l">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Modeling Behavior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lnL w="12700" cap="flat" cmpd="sng" algn="ctr">
                      <a:solidFill>
                        <a:srgbClr val="000000"/>
                      </a:solidFill>
                      <a:prstDash val="solid"/>
                      <a:round/>
                      <a:headEnd type="none" w="med" len="med"/>
                      <a:tailEnd type="none" w="med" len="med"/>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a:noFill/>
                    </a:lnR>
                    <a:lnT>
                      <a:noFill/>
                    </a:lnT>
                    <a:lnB>
                      <a:noFill/>
                    </a:lnB>
                    <a:solidFill>
                      <a:srgbClr val="31849B"/>
                    </a:solidFill>
                  </a:tcPr>
                </a:tc>
              </a:tr>
              <a:tr h="185293">
                <a:tc>
                  <a:txBody>
                    <a:bodyPr/>
                    <a:lstStyle/>
                    <a:p>
                      <a:pPr marL="56515"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All leaders display QI support by actively participating in improvement activities. </a:t>
                      </a:r>
                      <a:endParaRPr lang="en-US" sz="1000" dirty="0">
                        <a:effectLst/>
                        <a:latin typeface="Calibri" panose="020F0502020204030204" pitchFamily="34" charset="0"/>
                      </a:endParaRPr>
                    </a:p>
                  </a:txBody>
                  <a:tcPr marL="26142" marR="26142" marT="13071" marB="13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38410">
                <a:tc>
                  <a:txBody>
                    <a:bodyPr/>
                    <a:lstStyle/>
                    <a:p>
                      <a:pPr marL="56515"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All leaders routinely engage with their employees in their work area to understand issues, concerns, and improvement ideas.</a:t>
                      </a:r>
                      <a:endParaRPr lang="en-US" sz="1000" dirty="0">
                        <a:effectLst/>
                        <a:latin typeface="Calibri" panose="020F0502020204030204" pitchFamily="34" charset="0"/>
                      </a:endParaRPr>
                    </a:p>
                  </a:txBody>
                  <a:tcPr marL="26142" marR="26142" marT="13071" marB="13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85293">
                <a:tc>
                  <a:txBody>
                    <a:bodyPr/>
                    <a:lstStyle/>
                    <a:p>
                      <a:pPr marL="56515"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All leaders encourage QI participation, involvement and creativity of their employees.</a:t>
                      </a:r>
                      <a:endParaRPr lang="en-US" sz="1000" dirty="0">
                        <a:effectLst/>
                        <a:latin typeface="Calibri" panose="020F0502020204030204" pitchFamily="34" charset="0"/>
                      </a:endParaRPr>
                    </a:p>
                  </a:txBody>
                  <a:tcPr marL="26142" marR="26142" marT="13071" marB="13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38410">
                <a:tc>
                  <a:txBody>
                    <a:bodyPr/>
                    <a:lstStyle/>
                    <a:p>
                      <a:pPr marL="56515"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All leaders demonstrate the use of data in problem solving in a non-judgmental manner.</a:t>
                      </a:r>
                      <a:endParaRPr lang="en-US" sz="1000" dirty="0">
                        <a:effectLst/>
                        <a:latin typeface="Calibri" panose="020F0502020204030204" pitchFamily="34" charset="0"/>
                      </a:endParaRPr>
                    </a:p>
                  </a:txBody>
                  <a:tcPr marL="26142" marR="26142" marT="13071" marB="13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85293">
                <a:tc>
                  <a:txBody>
                    <a:bodyPr/>
                    <a:lstStyle/>
                    <a:p>
                      <a:pPr marL="56515"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All leaders use data to drive decision making at all levels of the organization. </a:t>
                      </a:r>
                      <a:endParaRPr lang="en-US" sz="1000" dirty="0">
                        <a:effectLst/>
                        <a:latin typeface="Calibri" panose="020F0502020204030204" pitchFamily="34" charset="0"/>
                      </a:endParaRPr>
                    </a:p>
                  </a:txBody>
                  <a:tcPr marL="26142" marR="26142" marT="13071" marB="13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04748">
                <a:tc>
                  <a:txBody>
                    <a:bodyPr/>
                    <a:lstStyle/>
                    <a:p>
                      <a:pPr marL="56515" marR="0" algn="l">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Coaching the Organization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lnL w="12700" cap="flat" cmpd="sng" algn="ctr">
                      <a:solidFill>
                        <a:srgbClr val="000000"/>
                      </a:solidFill>
                      <a:prstDash val="solid"/>
                      <a:round/>
                      <a:headEnd type="none" w="med" len="med"/>
                      <a:tailEnd type="none" w="med" len="med"/>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6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6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6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6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6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6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a:noFill/>
                    </a:lnL>
                    <a:lnR>
                      <a:noFill/>
                    </a:lnR>
                    <a:lnT>
                      <a:noFill/>
                    </a:lnT>
                    <a:lnB>
                      <a:noFill/>
                    </a:lnB>
                    <a:solidFill>
                      <a:srgbClr val="31849B"/>
                    </a:solidFill>
                  </a:tcPr>
                </a:tc>
              </a:tr>
              <a:tr h="338410">
                <a:tc>
                  <a:txBody>
                    <a:bodyPr/>
                    <a:lstStyle/>
                    <a:p>
                      <a:pPr marL="56515"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Leaders are adequately trained in QI concepts and methods to drive QI planning, participate in improvement initiatives, and effectively provide feedback. </a:t>
                      </a:r>
                      <a:endParaRPr lang="en-US" sz="1000" dirty="0">
                        <a:effectLst/>
                        <a:latin typeface="Calibri" panose="020F0502020204030204" pitchFamily="34" charset="0"/>
                      </a:endParaRPr>
                    </a:p>
                  </a:txBody>
                  <a:tcPr marL="26142" marR="26142" marT="13071" marB="13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38410">
                <a:tc>
                  <a:txBody>
                    <a:bodyPr/>
                    <a:lstStyle/>
                    <a:p>
                      <a:pPr marL="56515"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All leaders routinely review QI progress in team meetings, organization wide meetings, etc.</a:t>
                      </a:r>
                      <a:endParaRPr lang="en-US" sz="1000" dirty="0">
                        <a:effectLst/>
                        <a:latin typeface="Calibri" panose="020F0502020204030204" pitchFamily="34" charset="0"/>
                      </a:endParaRPr>
                    </a:p>
                  </a:txBody>
                  <a:tcPr marL="26142" marR="26142" marT="13071" marB="13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31377">
                <a:tc>
                  <a:txBody>
                    <a:bodyPr/>
                    <a:lstStyle/>
                    <a:p>
                      <a:pPr marL="56515"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All leaders address barriers and engage employees that are resistant to QI (e.g. eliminate fear or placing blame). </a:t>
                      </a:r>
                      <a:endParaRPr lang="en-US" sz="1000" dirty="0">
                        <a:effectLst/>
                        <a:latin typeface="Calibri" panose="020F0502020204030204" pitchFamily="34" charset="0"/>
                      </a:endParaRPr>
                    </a:p>
                  </a:txBody>
                  <a:tcPr marL="26142" marR="26142" marT="13071" marB="13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185293">
                <a:tc>
                  <a:txBody>
                    <a:bodyPr/>
                    <a:lstStyle/>
                    <a:p>
                      <a:pPr marL="56515"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Organization leaders set the expectation that QI is a part of everyone’s job. </a:t>
                      </a:r>
                      <a:endParaRPr lang="en-US" sz="1000" dirty="0">
                        <a:effectLst/>
                        <a:latin typeface="Calibri" panose="020F0502020204030204" pitchFamily="34" charset="0"/>
                      </a:endParaRPr>
                    </a:p>
                  </a:txBody>
                  <a:tcPr marL="26142" marR="26142" marT="13071" marB="13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6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6142" marR="26142" marT="13071" marB="1307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5389459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221188" y="0"/>
            <a:ext cx="7118536"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Leadership Commitment</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3.2: Resourcing &amp; Structure</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9724" y="306007"/>
            <a:ext cx="1458668" cy="394030"/>
          </a:xfrm>
          <a:prstGeom prst="rect">
            <a:avLst/>
          </a:prstGeom>
        </p:spPr>
      </p:pic>
      <p:sp>
        <p:nvSpPr>
          <p:cNvPr id="3" name="Rectangle 2"/>
          <p:cNvSpPr/>
          <p:nvPr/>
        </p:nvSpPr>
        <p:spPr>
          <a:xfrm>
            <a:off x="221188" y="2224570"/>
            <a:ext cx="8186416" cy="2679901"/>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Dedicated resources for QI (budget, FTEs)</a:t>
            </a:r>
          </a:p>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QI governance structure </a:t>
            </a:r>
          </a:p>
          <a:p>
            <a:pPr marL="285750" indent="-285750">
              <a:lnSpc>
                <a:spcPct val="107000"/>
              </a:lnSpc>
              <a:spcAft>
                <a:spcPts val="800"/>
              </a:spcAft>
              <a:buFont typeface="Arial" panose="020B0604020202020204" pitchFamily="34" charset="0"/>
              <a:buChar char="•"/>
            </a:pPr>
            <a:r>
              <a:rPr lang="en-US" sz="2400" dirty="0" smtClean="0">
                <a:ea typeface="Times New Roman" panose="02020603050405020304" pitchFamily="18" charset="0"/>
                <a:cs typeface="Times New Roman" panose="02020603050405020304" pitchFamily="18" charset="0"/>
              </a:rPr>
              <a:t>Leadership training for QI culture transformation</a:t>
            </a: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40460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783" y="144579"/>
            <a:ext cx="1458668" cy="394030"/>
          </a:xfrm>
          <a:prstGeom prst="rect">
            <a:avLst/>
          </a:prstGeom>
        </p:spPr>
      </p:pic>
      <p:sp>
        <p:nvSpPr>
          <p:cNvPr id="6" name="TextBox 5"/>
          <p:cNvSpPr txBox="1"/>
          <p:nvPr/>
        </p:nvSpPr>
        <p:spPr>
          <a:xfrm>
            <a:off x="221188" y="0"/>
            <a:ext cx="7118536"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Leadership Commitment</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3.2: Resourcing &amp; Structure</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28713006"/>
              </p:ext>
            </p:extLst>
          </p:nvPr>
        </p:nvGraphicFramePr>
        <p:xfrm>
          <a:off x="221189" y="1324948"/>
          <a:ext cx="8773520" cy="5432224"/>
        </p:xfrm>
        <a:graphic>
          <a:graphicData uri="http://schemas.openxmlformats.org/drawingml/2006/table">
            <a:tbl>
              <a:tblPr bandRow="1"/>
              <a:tblGrid>
                <a:gridCol w="5086889"/>
                <a:gridCol w="614146"/>
                <a:gridCol w="612391"/>
                <a:gridCol w="612391"/>
                <a:gridCol w="612391"/>
                <a:gridCol w="612391"/>
                <a:gridCol w="622921"/>
              </a:tblGrid>
              <a:tr h="717533">
                <a:tc>
                  <a:txBody>
                    <a:bodyPr/>
                    <a:lstStyle/>
                    <a:p>
                      <a:pPr marL="0" marR="0">
                        <a:lnSpc>
                          <a:spcPct val="115000"/>
                        </a:lnSpc>
                        <a:spcBef>
                          <a:spcPts val="0"/>
                        </a:spcBef>
                        <a:spcAft>
                          <a:spcPts val="0"/>
                        </a:spcAft>
                      </a:pPr>
                      <a:r>
                        <a:rPr lang="en-US" sz="900" i="1">
                          <a:effectLst/>
                          <a:latin typeface="Calibri" panose="020F0502020204030204" pitchFamily="34" charset="0"/>
                          <a:ea typeface="Times New Roman" panose="02020603050405020304" pitchFamily="18" charset="0"/>
                          <a:cs typeface="Arial" panose="020B0604020202020204" pitchFamily="34" charset="0"/>
                        </a:rPr>
                        <a:t>Rate the following statements regarding leadership provision of resources and structuring that drive QI throughout the organization.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r>
              <a:tr h="236944">
                <a:tc>
                  <a:txBody>
                    <a:bodyPr/>
                    <a:lstStyle/>
                    <a:p>
                      <a:pPr marL="0" marR="0">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Providing Resources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a:noFill/>
                    </a:lnL>
                    <a:lnR>
                      <a:noFill/>
                    </a:lnR>
                    <a:lnT>
                      <a:noFill/>
                    </a:lnT>
                    <a:lnB>
                      <a:noFill/>
                    </a:lnB>
                    <a:solidFill>
                      <a:srgbClr val="31849B"/>
                    </a:solidFill>
                  </a:tcPr>
                </a:tc>
              </a:tr>
              <a:tr h="229122">
                <a:tc>
                  <a:txBody>
                    <a:bodyPr/>
                    <a:lstStyle/>
                    <a:p>
                      <a:pPr marL="56515"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Organization leaders and/or the LGE budget for organizational QI initiatives. </a:t>
                      </a:r>
                      <a:endParaRPr lang="en-US" sz="1050">
                        <a:effectLst/>
                        <a:latin typeface="Calibri" panose="020F0502020204030204" pitchFamily="34" charset="0"/>
                      </a:endParaRPr>
                    </a:p>
                  </a:txBody>
                  <a:tcPr marL="31367" marR="31367" marT="15683" marB="156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29122">
                <a:tc>
                  <a:txBody>
                    <a:bodyPr/>
                    <a:lstStyle/>
                    <a:p>
                      <a:pPr marL="56515"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An appropriate number of FTEs are dedicated to support and sustain QI initiatives. </a:t>
                      </a:r>
                      <a:endParaRPr lang="en-US" sz="1050">
                        <a:effectLst/>
                        <a:latin typeface="Calibri" panose="020F0502020204030204" pitchFamily="34" charset="0"/>
                      </a:endParaRPr>
                    </a:p>
                  </a:txBody>
                  <a:tcPr marL="31367" marR="31367" marT="15683" marB="156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99712">
                <a:tc>
                  <a:txBody>
                    <a:bodyPr/>
                    <a:lstStyle/>
                    <a:p>
                      <a:pPr marL="56515"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QI leaders and/or the QI leadership team are trusted and provided authority by executive leaders.</a:t>
                      </a:r>
                      <a:endParaRPr lang="en-US" sz="1050">
                        <a:effectLst/>
                        <a:latin typeface="Calibri" panose="020F0502020204030204" pitchFamily="34" charset="0"/>
                      </a:endParaRPr>
                    </a:p>
                  </a:txBody>
                  <a:tcPr marL="31367" marR="31367" marT="15683" marB="156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29122">
                <a:tc>
                  <a:txBody>
                    <a:bodyPr/>
                    <a:lstStyle/>
                    <a:p>
                      <a:pPr marL="56515"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All leaders allow for employees to dedicate time to support QI initiatives.  </a:t>
                      </a:r>
                      <a:endParaRPr lang="en-US" sz="1050">
                        <a:effectLst/>
                        <a:latin typeface="Calibri" panose="020F0502020204030204" pitchFamily="34" charset="0"/>
                      </a:endParaRPr>
                    </a:p>
                  </a:txBody>
                  <a:tcPr marL="31367" marR="31367" marT="15683" marB="156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29122">
                <a:tc>
                  <a:txBody>
                    <a:bodyPr/>
                    <a:lstStyle/>
                    <a:p>
                      <a:pPr marL="56515"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Necessary materials and resources are made available for improvement initiatives. </a:t>
                      </a:r>
                      <a:endParaRPr lang="en-US" sz="1050">
                        <a:effectLst/>
                        <a:latin typeface="Calibri" panose="020F0502020204030204" pitchFamily="34" charset="0"/>
                      </a:endParaRPr>
                    </a:p>
                  </a:txBody>
                  <a:tcPr marL="31367" marR="31367" marT="15683" marB="156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55029">
                <a:tc>
                  <a:txBody>
                    <a:bodyPr/>
                    <a:lstStyle/>
                    <a:p>
                      <a:pPr marL="56515" marR="0">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Providing Structure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a:noFill/>
                    </a:lnL>
                    <a:lnR>
                      <a:noFill/>
                    </a:lnR>
                    <a:lnT>
                      <a:noFill/>
                    </a:lnT>
                    <a:lnB>
                      <a:noFill/>
                    </a:lnB>
                    <a:solidFill>
                      <a:srgbClr val="31849B"/>
                    </a:solidFill>
                  </a:tcPr>
                </a:tc>
              </a:tr>
              <a:tr h="399712">
                <a:tc>
                  <a:txBody>
                    <a:bodyPr/>
                    <a:lstStyle/>
                    <a:p>
                      <a:pPr marL="56515"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A QI governance structure exists, including reporting relationships, defined roles and responsibilities, etc.  </a:t>
                      </a:r>
                      <a:endParaRPr lang="en-US" sz="1050">
                        <a:effectLst/>
                        <a:latin typeface="Calibri" panose="020F0502020204030204" pitchFamily="34" charset="0"/>
                      </a:endParaRPr>
                    </a:p>
                  </a:txBody>
                  <a:tcPr marL="31367" marR="31367" marT="15683" marB="156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99712">
                <a:tc>
                  <a:txBody>
                    <a:bodyPr/>
                    <a:lstStyle/>
                    <a:p>
                      <a:pPr marL="56515"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Necessary materials and logistics are provided for all improvement activities and projects.  </a:t>
                      </a:r>
                      <a:endParaRPr lang="en-US" sz="1050">
                        <a:effectLst/>
                        <a:latin typeface="Calibri" panose="020F0502020204030204" pitchFamily="34" charset="0"/>
                      </a:endParaRPr>
                    </a:p>
                  </a:txBody>
                  <a:tcPr marL="31367" marR="31367" marT="15683" marB="156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99712">
                <a:tc>
                  <a:txBody>
                    <a:bodyPr/>
                    <a:lstStyle/>
                    <a:p>
                      <a:pPr marL="56515"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If feasible, successful QI leaders are incentivized with career opportunities, raises, and/or bonuses.  </a:t>
                      </a:r>
                      <a:endParaRPr lang="en-US" sz="1050">
                        <a:effectLst/>
                        <a:latin typeface="Calibri" panose="020F0502020204030204" pitchFamily="34" charset="0"/>
                      </a:endParaRPr>
                    </a:p>
                  </a:txBody>
                  <a:tcPr marL="31367" marR="31367" marT="15683" marB="156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36944">
                <a:tc>
                  <a:txBody>
                    <a:bodyPr/>
                    <a:lstStyle/>
                    <a:p>
                      <a:pPr marL="56515" marR="0">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QI Training &amp; Development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a:noFill/>
                    </a:lnL>
                    <a:lnR>
                      <a:noFill/>
                    </a:lnR>
                    <a:lnT>
                      <a:noFill/>
                    </a:lnT>
                    <a:lnB>
                      <a:noFill/>
                    </a:lnB>
                    <a:solidFill>
                      <a:srgbClr val="31849B"/>
                    </a:solidFill>
                  </a:tcPr>
                </a:tc>
              </a:tr>
              <a:tr h="611357">
                <a:tc>
                  <a:txBody>
                    <a:bodyPr/>
                    <a:lstStyle/>
                    <a:p>
                      <a:pPr marL="56515"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QI leaders and/or the QI leadership team are provided the training, skill development, and mentoring opportunities required to effectively lead the QI transformation, including improvement activities and projects. </a:t>
                      </a:r>
                      <a:endParaRPr lang="en-US" sz="1050">
                        <a:effectLst/>
                        <a:latin typeface="Calibri" panose="020F0502020204030204" pitchFamily="34" charset="0"/>
                      </a:endParaRPr>
                    </a:p>
                  </a:txBody>
                  <a:tcPr marL="31367" marR="31367" marT="15683" marB="156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420239">
                <a:tc>
                  <a:txBody>
                    <a:bodyPr/>
                    <a:lstStyle/>
                    <a:p>
                      <a:pPr marL="56515"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Supervisors &amp; managers are provided the training and skill development opportunities to effectively support improvement activities.</a:t>
                      </a:r>
                      <a:endParaRPr lang="en-US" sz="1050">
                        <a:effectLst/>
                        <a:latin typeface="Calibri" panose="020F0502020204030204" pitchFamily="34" charset="0"/>
                      </a:endParaRPr>
                    </a:p>
                  </a:txBody>
                  <a:tcPr marL="31367" marR="31367" marT="15683" marB="156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99712">
                <a:tc>
                  <a:txBody>
                    <a:bodyPr/>
                    <a:lstStyle/>
                    <a:p>
                      <a:pPr marL="56515" marR="0">
                        <a:lnSpc>
                          <a:spcPct val="115000"/>
                        </a:lnSpc>
                        <a:spcBef>
                          <a:spcPts val="0"/>
                        </a:spcBef>
                        <a:spcAft>
                          <a:spcPts val="0"/>
                        </a:spcAft>
                      </a:pPr>
                      <a:r>
                        <a:rPr lang="en-US" sz="1050" dirty="0">
                          <a:effectLst/>
                          <a:latin typeface="Calibri" panose="020F0502020204030204" pitchFamily="34" charset="0"/>
                          <a:ea typeface="Times New Roman" panose="02020603050405020304" pitchFamily="18" charset="0"/>
                          <a:cs typeface="Arial" panose="020B0604020202020204" pitchFamily="34" charset="0"/>
                        </a:rPr>
                        <a:t>Leaders actively seek out and make available QI training opportunities and resources for employees.  </a:t>
                      </a:r>
                      <a:endParaRPr lang="en-US" sz="1050" dirty="0">
                        <a:effectLst/>
                        <a:latin typeface="Calibri" panose="020F0502020204030204" pitchFamily="34" charset="0"/>
                      </a:endParaRPr>
                    </a:p>
                  </a:txBody>
                  <a:tcPr marL="31367" marR="31367" marT="15683" marB="156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7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367" marR="31367" marT="15683" marB="156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3485854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120"/>
            <a:ext cx="9144000" cy="1164431"/>
          </a:xfrm>
          <a:prstGeom prst="rect">
            <a:avLst/>
          </a:prstGeom>
        </p:spPr>
      </p:pic>
      <p:sp>
        <p:nvSpPr>
          <p:cNvPr id="23" name="TextBox 22"/>
          <p:cNvSpPr txBox="1"/>
          <p:nvPr/>
        </p:nvSpPr>
        <p:spPr>
          <a:xfrm>
            <a:off x="185159" y="255322"/>
            <a:ext cx="6621086" cy="646331"/>
          </a:xfrm>
          <a:prstGeom prst="rect">
            <a:avLst/>
          </a:prstGeom>
          <a:noFill/>
        </p:spPr>
        <p:txBody>
          <a:bodyPr wrap="square" rtlCol="0">
            <a:spAutoFit/>
          </a:bodyPr>
          <a:lstStyle/>
          <a:p>
            <a:r>
              <a:rPr lang="en-US" sz="3600" b="1" dirty="0" smtClean="0">
                <a:solidFill>
                  <a:schemeClr val="bg1"/>
                </a:solidFill>
              </a:rPr>
              <a:t>What is Quality Improvement?</a:t>
            </a:r>
            <a:endParaRPr lang="en-US" sz="3600" b="1" dirty="0">
              <a:solidFill>
                <a:schemeClr val="bg1"/>
              </a:solidFill>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9388" y="287285"/>
            <a:ext cx="1458668" cy="394030"/>
          </a:xfrm>
          <a:prstGeom prst="rect">
            <a:avLst/>
          </a:prstGeom>
        </p:spPr>
      </p:pic>
      <p:sp>
        <p:nvSpPr>
          <p:cNvPr id="3" name="Rectangle 2"/>
          <p:cNvSpPr/>
          <p:nvPr/>
        </p:nvSpPr>
        <p:spPr>
          <a:xfrm>
            <a:off x="908838" y="2253929"/>
            <a:ext cx="8009218" cy="4339650"/>
          </a:xfrm>
          <a:prstGeom prst="rect">
            <a:avLst/>
          </a:prstGeom>
        </p:spPr>
        <p:txBody>
          <a:bodyPr wrap="square">
            <a:spAutoFit/>
          </a:bodyPr>
          <a:lstStyle/>
          <a:p>
            <a:r>
              <a:rPr lang="en-US" sz="4400" i="1" dirty="0" smtClean="0"/>
              <a:t>“Every system is perfectly designed to achieve the results it gets.” </a:t>
            </a:r>
            <a:br>
              <a:rPr lang="en-US" sz="4400" i="1" dirty="0" smtClean="0"/>
            </a:br>
            <a:endParaRPr lang="en-US" sz="4400" i="1" dirty="0" smtClean="0"/>
          </a:p>
          <a:p>
            <a:endParaRPr lang="en-US" dirty="0" smtClean="0"/>
          </a:p>
          <a:p>
            <a:r>
              <a:rPr lang="en-US" dirty="0"/>
              <a:t>	</a:t>
            </a:r>
            <a:r>
              <a:rPr lang="en-US" dirty="0" smtClean="0"/>
              <a:t>		</a:t>
            </a:r>
            <a:r>
              <a:rPr lang="en-US" sz="2800" dirty="0" smtClean="0"/>
              <a:t>~ W. Edwards Deming</a:t>
            </a:r>
            <a:endParaRPr lang="en-US" sz="2800" dirty="0"/>
          </a:p>
          <a:p>
            <a:endParaRPr lang="en-US" dirty="0" smtClean="0"/>
          </a:p>
          <a:p>
            <a:endParaRPr lang="en-US" dirty="0"/>
          </a:p>
          <a:p>
            <a:endParaRPr lang="en-US" dirty="0"/>
          </a:p>
        </p:txBody>
      </p:sp>
    </p:spTree>
    <p:extLst>
      <p:ext uri="{BB962C8B-B14F-4D97-AF65-F5344CB8AC3E}">
        <p14:creationId xmlns:p14="http://schemas.microsoft.com/office/powerpoint/2010/main" val="32806593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285881" y="13679"/>
            <a:ext cx="5833339"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Foundational Element 4: Customer Focus</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8925" y="385200"/>
            <a:ext cx="1458668" cy="394030"/>
          </a:xfrm>
          <a:prstGeom prst="rect">
            <a:avLst/>
          </a:prstGeom>
        </p:spPr>
      </p:pic>
      <p:sp>
        <p:nvSpPr>
          <p:cNvPr id="7" name="Content Placeholder 4"/>
          <p:cNvSpPr txBox="1">
            <a:spLocks/>
          </p:cNvSpPr>
          <p:nvPr/>
        </p:nvSpPr>
        <p:spPr>
          <a:xfrm>
            <a:off x="285881" y="1747081"/>
            <a:ext cx="7827787" cy="3086281"/>
          </a:xfrm>
          <a:prstGeom prst="rect">
            <a:avLst/>
          </a:prstGeom>
        </p:spPr>
        <p:txBody>
          <a:bodyPr/>
          <a:lstStyle>
            <a:lvl1pPr marL="342900" indent="-342900" algn="l" rtl="0" eaLnBrk="0" fontAlgn="base" hangingPunct="0">
              <a:lnSpc>
                <a:spcPct val="120000"/>
              </a:lnSpc>
              <a:spcBef>
                <a:spcPct val="20000"/>
              </a:spcBef>
              <a:spcAft>
                <a:spcPct val="0"/>
              </a:spcAft>
              <a:defRPr sz="1400">
                <a:solidFill>
                  <a:schemeClr val="tx1"/>
                </a:solidFill>
                <a:latin typeface="+mn-lt"/>
                <a:ea typeface="+mn-ea"/>
                <a:cs typeface="+mn-cs"/>
              </a:defRPr>
            </a:lvl1pPr>
            <a:lvl2pPr marL="114300" indent="342900" algn="l" rtl="0" eaLnBrk="0" fontAlgn="base" hangingPunct="0">
              <a:spcBef>
                <a:spcPct val="20000"/>
              </a:spcBef>
              <a:spcAft>
                <a:spcPct val="0"/>
              </a:spcAft>
              <a:defRPr sz="1400">
                <a:solidFill>
                  <a:schemeClr val="tx1"/>
                </a:solidFill>
                <a:latin typeface="+mn-lt"/>
              </a:defRPr>
            </a:lvl2pPr>
            <a:lvl3pPr marL="977900" indent="-63500" algn="l" rtl="0" eaLnBrk="0" fontAlgn="base" hangingPunct="0">
              <a:spcBef>
                <a:spcPct val="20000"/>
              </a:spcBef>
              <a:spcAft>
                <a:spcPct val="0"/>
              </a:spcAft>
              <a:defRPr sz="1400">
                <a:solidFill>
                  <a:schemeClr val="tx1"/>
                </a:solidFill>
                <a:latin typeface="+mn-lt"/>
              </a:defRPr>
            </a:lvl3pPr>
            <a:lvl4pPr marL="1600200" indent="-228600" algn="l" rtl="0" eaLnBrk="0" fontAlgn="base" hangingPunct="0">
              <a:spcBef>
                <a:spcPct val="20000"/>
              </a:spcBef>
              <a:spcAft>
                <a:spcPct val="0"/>
              </a:spcAft>
              <a:defRPr sz="1400">
                <a:solidFill>
                  <a:schemeClr val="tx1"/>
                </a:solidFill>
                <a:latin typeface="+mn-lt"/>
              </a:defRPr>
            </a:lvl4pPr>
            <a:lvl5pPr marL="2057400" indent="-228600" algn="l" rtl="0" eaLnBrk="0" fontAlgn="base" hangingPunct="0">
              <a:spcBef>
                <a:spcPct val="20000"/>
              </a:spcBef>
              <a:spcAft>
                <a:spcPct val="0"/>
              </a:spcAft>
              <a:defRPr sz="1400">
                <a:solidFill>
                  <a:schemeClr val="tx1"/>
                </a:solidFill>
                <a:latin typeface="+mn-lt"/>
              </a:defRPr>
            </a:lvl5pPr>
            <a:lvl6pPr marL="2514600" indent="-228600" algn="l" rtl="0" fontAlgn="base">
              <a:spcBef>
                <a:spcPct val="20000"/>
              </a:spcBef>
              <a:spcAft>
                <a:spcPct val="0"/>
              </a:spcAft>
              <a:defRPr sz="1400">
                <a:solidFill>
                  <a:schemeClr val="tx1"/>
                </a:solidFill>
                <a:latin typeface="+mn-lt"/>
              </a:defRPr>
            </a:lvl6pPr>
            <a:lvl7pPr marL="2971800" indent="-228600" algn="l" rtl="0" fontAlgn="base">
              <a:spcBef>
                <a:spcPct val="20000"/>
              </a:spcBef>
              <a:spcAft>
                <a:spcPct val="0"/>
              </a:spcAft>
              <a:defRPr sz="1400">
                <a:solidFill>
                  <a:schemeClr val="tx1"/>
                </a:solidFill>
                <a:latin typeface="+mn-lt"/>
              </a:defRPr>
            </a:lvl7pPr>
            <a:lvl8pPr marL="3429000" indent="-228600" algn="l" rtl="0" fontAlgn="base">
              <a:spcBef>
                <a:spcPct val="20000"/>
              </a:spcBef>
              <a:spcAft>
                <a:spcPct val="0"/>
              </a:spcAft>
              <a:defRPr sz="1400">
                <a:solidFill>
                  <a:schemeClr val="tx1"/>
                </a:solidFill>
                <a:latin typeface="+mn-lt"/>
              </a:defRPr>
            </a:lvl8pPr>
            <a:lvl9pPr marL="3886200" indent="-228600" algn="l" rtl="0" fontAlgn="base">
              <a:spcBef>
                <a:spcPct val="20000"/>
              </a:spcBef>
              <a:spcAft>
                <a:spcPct val="0"/>
              </a:spcAft>
              <a:defRPr sz="1400">
                <a:solidFill>
                  <a:schemeClr val="tx1"/>
                </a:solidFill>
                <a:latin typeface="+mn-lt"/>
              </a:defRPr>
            </a:lvl9pPr>
          </a:lstStyle>
          <a:p>
            <a:pPr marL="457200" lvl="1" indent="-342900">
              <a:buFont typeface="Arial" panose="020B0604020202020204" pitchFamily="34" charset="0"/>
              <a:buChar char="•"/>
            </a:pPr>
            <a:r>
              <a:rPr lang="en-US" sz="2400" dirty="0" smtClean="0"/>
              <a:t>A customer focus is part of the agency’s core values and vision</a:t>
            </a:r>
          </a:p>
          <a:p>
            <a:pPr marL="457200" lvl="1" indent="-342900">
              <a:buFont typeface="Arial" panose="020B0604020202020204" pitchFamily="34" charset="0"/>
              <a:buChar char="•"/>
            </a:pPr>
            <a:r>
              <a:rPr lang="en-US" sz="2400" dirty="0" smtClean="0"/>
              <a:t>Data on customer satisfaction and needs </a:t>
            </a:r>
          </a:p>
          <a:p>
            <a:pPr marL="457200" lvl="1" indent="-342900">
              <a:buFont typeface="Arial" panose="020B0604020202020204" pitchFamily="34" charset="0"/>
              <a:buChar char="•"/>
            </a:pPr>
            <a:r>
              <a:rPr lang="en-US" sz="2400" dirty="0" smtClean="0"/>
              <a:t>Customer data drives decision making and improvement efforts </a:t>
            </a:r>
            <a:endParaRPr lang="en-US" sz="2400" dirty="0"/>
          </a:p>
          <a:p>
            <a:pPr marL="457200" lvl="1" indent="-342900">
              <a:buFont typeface="Arial" panose="020B0604020202020204" pitchFamily="34" charset="0"/>
              <a:buChar char="•"/>
            </a:pPr>
            <a:r>
              <a:rPr lang="en-US" sz="2400" dirty="0" smtClean="0"/>
              <a:t>Employees are empowered to </a:t>
            </a:r>
            <a:r>
              <a:rPr lang="en-US" sz="2400" dirty="0"/>
              <a:t>exceed customer </a:t>
            </a:r>
            <a:r>
              <a:rPr lang="en-US" sz="2400" dirty="0" smtClean="0"/>
              <a:t>expectations</a:t>
            </a:r>
          </a:p>
          <a:p>
            <a:pPr marL="457200" lvl="1" indent="-342900">
              <a:buFont typeface="Arial" panose="020B0604020202020204" pitchFamily="34" charset="0"/>
              <a:buChar char="•"/>
            </a:pPr>
            <a:r>
              <a:rPr lang="en-US" sz="2400" dirty="0" smtClean="0">
                <a:solidFill>
                  <a:srgbClr val="FF0000"/>
                </a:solidFill>
              </a:rPr>
              <a:t>Add current efforts to collect and use customer data. </a:t>
            </a:r>
          </a:p>
          <a:p>
            <a:pPr marL="457200" lvl="1" indent="-342900">
              <a:buFont typeface="Arial" panose="020B0604020202020204" pitchFamily="34" charset="0"/>
              <a:buChar char="•"/>
            </a:pPr>
            <a:r>
              <a:rPr lang="en-US" sz="2400" dirty="0" smtClean="0">
                <a:solidFill>
                  <a:srgbClr val="FF0000"/>
                </a:solidFill>
              </a:rPr>
              <a:t>Add next steps for establishing customer data </a:t>
            </a:r>
            <a:r>
              <a:rPr lang="en-US" sz="2400" dirty="0">
                <a:solidFill>
                  <a:srgbClr val="FF0000"/>
                </a:solidFill>
              </a:rPr>
              <a:t>collection mechanisms </a:t>
            </a:r>
            <a:r>
              <a:rPr lang="en-US" sz="2400" dirty="0" smtClean="0">
                <a:solidFill>
                  <a:srgbClr val="FF0000"/>
                </a:solidFill>
              </a:rPr>
              <a:t>agency-wide </a:t>
            </a:r>
            <a:r>
              <a:rPr lang="en-US" sz="2400" dirty="0">
                <a:solidFill>
                  <a:srgbClr val="FF0000"/>
                </a:solidFill>
              </a:rPr>
              <a:t>. </a:t>
            </a:r>
          </a:p>
          <a:p>
            <a:pPr lvl="1" indent="0"/>
            <a:endParaRPr lang="en-US" sz="2000" dirty="0"/>
          </a:p>
          <a:p>
            <a:pPr marL="457200" lvl="1" indent="-342900">
              <a:buFont typeface="Arial" panose="020B0604020202020204" pitchFamily="34" charset="0"/>
              <a:buChar char="•"/>
            </a:pPr>
            <a:endParaRPr lang="en-US" sz="2000" kern="0" dirty="0" smtClean="0">
              <a:latin typeface="Adobe Fangsong Std R" panose="02020400000000000000" pitchFamily="18" charset="-128"/>
              <a:ea typeface="Adobe Fangsong Std R" panose="02020400000000000000" pitchFamily="18" charset="-128"/>
            </a:endParaRPr>
          </a:p>
          <a:p>
            <a:pPr lvl="1">
              <a:buFont typeface="Arial" panose="020B0604020202020204" pitchFamily="34" charset="0"/>
              <a:buChar char="•"/>
            </a:pPr>
            <a:endParaRPr lang="en-US" sz="2000" kern="0" dirty="0"/>
          </a:p>
          <a:p>
            <a:pPr lvl="1" indent="0"/>
            <a:endParaRPr lang="en-US" sz="2000" kern="0" dirty="0" smtClean="0"/>
          </a:p>
          <a:p>
            <a:pPr marL="457200" lvl="1" indent="-342900">
              <a:buFont typeface="Arial" panose="020B0604020202020204" pitchFamily="34" charset="0"/>
              <a:buChar char="•"/>
            </a:pPr>
            <a:endParaRPr lang="en-US" sz="2000" kern="0" dirty="0" smtClean="0"/>
          </a:p>
          <a:p>
            <a:endParaRPr lang="en-US" kern="0" dirty="0"/>
          </a:p>
        </p:txBody>
      </p:sp>
    </p:spTree>
    <p:extLst>
      <p:ext uri="{BB962C8B-B14F-4D97-AF65-F5344CB8AC3E}">
        <p14:creationId xmlns:p14="http://schemas.microsoft.com/office/powerpoint/2010/main" val="35811726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221188" y="0"/>
            <a:ext cx="7118536"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Customer Focus </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4.1: Understanding the Customer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9724" y="306007"/>
            <a:ext cx="1458668" cy="394030"/>
          </a:xfrm>
          <a:prstGeom prst="rect">
            <a:avLst/>
          </a:prstGeom>
        </p:spPr>
      </p:pic>
      <p:sp>
        <p:nvSpPr>
          <p:cNvPr id="3" name="Rectangle 2"/>
          <p:cNvSpPr/>
          <p:nvPr/>
        </p:nvSpPr>
        <p:spPr>
          <a:xfrm>
            <a:off x="221188" y="1640910"/>
            <a:ext cx="8186416" cy="4824141"/>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Assessment of customer values, needs, and satisfaction</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Customer data is used to drive decision making and improvement efforts </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All employees are empowered to exceed customer expectations </a:t>
            </a: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09428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783" y="144579"/>
            <a:ext cx="1458668" cy="394030"/>
          </a:xfrm>
          <a:prstGeom prst="rect">
            <a:avLst/>
          </a:prstGeom>
        </p:spPr>
      </p:pic>
      <p:sp>
        <p:nvSpPr>
          <p:cNvPr id="7" name="TextBox 6"/>
          <p:cNvSpPr txBox="1"/>
          <p:nvPr/>
        </p:nvSpPr>
        <p:spPr>
          <a:xfrm>
            <a:off x="221188" y="0"/>
            <a:ext cx="7118536"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Customer Focus </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4.1: Understanding the Customer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62183770"/>
              </p:ext>
            </p:extLst>
          </p:nvPr>
        </p:nvGraphicFramePr>
        <p:xfrm>
          <a:off x="1" y="1164431"/>
          <a:ext cx="9127449" cy="5592509"/>
        </p:xfrm>
        <a:graphic>
          <a:graphicData uri="http://schemas.openxmlformats.org/drawingml/2006/table">
            <a:tbl>
              <a:tblPr bandRow="1"/>
              <a:tblGrid>
                <a:gridCol w="5292095"/>
                <a:gridCol w="638922"/>
                <a:gridCol w="637096"/>
                <a:gridCol w="637096"/>
                <a:gridCol w="637096"/>
                <a:gridCol w="637096"/>
                <a:gridCol w="648048"/>
              </a:tblGrid>
              <a:tr h="743391">
                <a:tc>
                  <a:txBody>
                    <a:bodyPr/>
                    <a:lstStyle/>
                    <a:p>
                      <a:pPr marL="0" marR="0" algn="l">
                        <a:lnSpc>
                          <a:spcPct val="115000"/>
                        </a:lnSpc>
                        <a:spcBef>
                          <a:spcPts val="0"/>
                        </a:spcBef>
                        <a:spcAft>
                          <a:spcPts val="0"/>
                        </a:spcAft>
                      </a:pPr>
                      <a:r>
                        <a:rPr lang="en-US" sz="900" i="1" dirty="0">
                          <a:effectLst/>
                          <a:latin typeface="Calibri" panose="020F0502020204030204" pitchFamily="34" charset="0"/>
                          <a:ea typeface="Times New Roman" panose="02020603050405020304" pitchFamily="18" charset="0"/>
                          <a:cs typeface="Arial" panose="020B0604020202020204" pitchFamily="34" charset="0"/>
                        </a:rPr>
                        <a:t>Rate the following statements regarding the organization’s demonstrated use of customer values to drive decision-making and continuous improvement.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r>
              <a:tr h="247981">
                <a:tc>
                  <a:txBody>
                    <a:bodyPr/>
                    <a:lstStyle/>
                    <a:p>
                      <a:pPr marL="0" marR="0" algn="l">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Customer Data Collection and Analysis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a:noFill/>
                    </a:lnL>
                    <a:lnR>
                      <a:noFill/>
                    </a:lnR>
                    <a:lnT>
                      <a:noFill/>
                    </a:lnT>
                    <a:lnB>
                      <a:noFill/>
                    </a:lnB>
                    <a:solidFill>
                      <a:srgbClr val="31849B"/>
                    </a:solidFill>
                  </a:tcPr>
                </a:tc>
              </a:tr>
              <a:tr h="435559">
                <a:tc>
                  <a:txBody>
                    <a:bodyPr/>
                    <a:lstStyle/>
                    <a:p>
                      <a:pPr marL="56515"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The organization regularly and systematically collects and analyzes data around customer values and needs. </a:t>
                      </a:r>
                      <a:endParaRPr lang="en-US" sz="1100">
                        <a:effectLst/>
                        <a:latin typeface="Calibri" panose="020F0502020204030204" pitchFamily="34" charset="0"/>
                      </a:endParaRPr>
                    </a:p>
                  </a:txBody>
                  <a:tcPr marL="31704" marR="31704" marT="15852" marB="1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418331">
                <a:tc>
                  <a:txBody>
                    <a:bodyPr/>
                    <a:lstStyle/>
                    <a:p>
                      <a:pPr marL="56515"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 The organization identifies, defines, tracks and uses measures of customer satisfaction.</a:t>
                      </a:r>
                      <a:endParaRPr lang="en-US" sz="1100">
                        <a:effectLst/>
                        <a:latin typeface="Calibri" panose="020F0502020204030204" pitchFamily="34" charset="0"/>
                      </a:endParaRPr>
                    </a:p>
                  </a:txBody>
                  <a:tcPr marL="31704" marR="31704" marT="15852" marB="1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7981">
                <a:tc>
                  <a:txBody>
                    <a:bodyPr/>
                    <a:lstStyle/>
                    <a:p>
                      <a:pPr marL="56515" marR="0" algn="l">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Use of Customer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a:noFill/>
                    </a:lnL>
                    <a:lnR>
                      <a:noFill/>
                    </a:lnR>
                    <a:lnT>
                      <a:noFill/>
                    </a:lnT>
                    <a:lnB>
                      <a:noFill/>
                    </a:lnB>
                    <a:solidFill>
                      <a:srgbClr val="31849B"/>
                    </a:solidFill>
                  </a:tcPr>
                </a:tc>
              </a:tr>
              <a:tr h="435559">
                <a:tc>
                  <a:txBody>
                    <a:bodyPr/>
                    <a:lstStyle/>
                    <a:p>
                      <a:pPr marL="56515"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The organization uses customer satisfaction data as part of its performance management and improvement planning processes. </a:t>
                      </a:r>
                      <a:endParaRPr lang="en-US" sz="1100">
                        <a:effectLst/>
                        <a:latin typeface="Calibri" panose="020F0502020204030204" pitchFamily="34" charset="0"/>
                      </a:endParaRPr>
                    </a:p>
                  </a:txBody>
                  <a:tcPr marL="31704" marR="31704" marT="15852" marB="1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607609">
                <a:tc>
                  <a:txBody>
                    <a:bodyPr/>
                    <a:lstStyle/>
                    <a:p>
                      <a:pPr marL="56515"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The organization uses the data and measures of customer requirements and satisfaction to identify and implement work process improvements on existing offerings. </a:t>
                      </a:r>
                      <a:endParaRPr lang="en-US" sz="1100">
                        <a:effectLst/>
                        <a:latin typeface="Calibri" panose="020F0502020204030204" pitchFamily="34" charset="0"/>
                      </a:endParaRPr>
                    </a:p>
                  </a:txBody>
                  <a:tcPr marL="31704" marR="31704" marT="15852" marB="1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18331">
                <a:tc>
                  <a:txBody>
                    <a:bodyPr/>
                    <a:lstStyle/>
                    <a:p>
                      <a:pPr marL="56515"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There are effective systems for receiving, resolving and identifying root causes to customer problems.</a:t>
                      </a:r>
                      <a:endParaRPr lang="en-US" sz="1100">
                        <a:effectLst/>
                        <a:latin typeface="Calibri" panose="020F0502020204030204" pitchFamily="34" charset="0"/>
                      </a:endParaRPr>
                    </a:p>
                  </a:txBody>
                  <a:tcPr marL="31704" marR="31704" marT="15852" marB="1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418331">
                <a:tc>
                  <a:txBody>
                    <a:bodyPr/>
                    <a:lstStyle/>
                    <a:p>
                      <a:pPr marL="56515"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Customer satisfaction is a central part of the organizations quality policies and quality system.</a:t>
                      </a:r>
                      <a:endParaRPr lang="en-US" sz="1100">
                        <a:effectLst/>
                        <a:latin typeface="Calibri" panose="020F0502020204030204" pitchFamily="34" charset="0"/>
                      </a:endParaRPr>
                    </a:p>
                  </a:txBody>
                  <a:tcPr marL="31704" marR="31704" marT="15852" marB="1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7981">
                <a:tc>
                  <a:txBody>
                    <a:bodyPr/>
                    <a:lstStyle/>
                    <a:p>
                      <a:pPr marL="56515" marR="0" algn="l">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Culture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7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a:noFill/>
                    </a:lnL>
                    <a:lnR>
                      <a:noFill/>
                    </a:lnR>
                    <a:lnT>
                      <a:noFill/>
                    </a:lnT>
                    <a:lnB>
                      <a:noFill/>
                    </a:lnB>
                    <a:solidFill>
                      <a:srgbClr val="31849B"/>
                    </a:solidFill>
                  </a:tcPr>
                </a:tc>
              </a:tr>
              <a:tr h="418331">
                <a:tc>
                  <a:txBody>
                    <a:bodyPr/>
                    <a:lstStyle/>
                    <a:p>
                      <a:pPr marL="56515"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Organizational leaders engage frequently with customers in the pursuit of feedback and insight.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37668">
                <a:tc>
                  <a:txBody>
                    <a:bodyPr/>
                    <a:lstStyle/>
                    <a:p>
                      <a:pPr marL="56515"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Employees are empowered to take appropriate corrective action on customer issues.</a:t>
                      </a:r>
                      <a:endParaRPr lang="en-US" sz="1100">
                        <a:effectLst/>
                        <a:latin typeface="Calibri" panose="020F0502020204030204" pitchFamily="34" charset="0"/>
                      </a:endParaRPr>
                    </a:p>
                  </a:txBody>
                  <a:tcPr marL="31704" marR="31704" marT="15852" marB="1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7668">
                <a:tc>
                  <a:txBody>
                    <a:bodyPr/>
                    <a:lstStyle/>
                    <a:p>
                      <a:pPr marL="56515"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The organization involves customers in improvement activities and new offerings.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418331">
                <a:tc>
                  <a:txBody>
                    <a:bodyPr/>
                    <a:lstStyle/>
                    <a:p>
                      <a:pPr marL="56515" marR="0" algn="l">
                        <a:lnSpc>
                          <a:spcPct val="115000"/>
                        </a:lnSpc>
                        <a:spcBef>
                          <a:spcPts val="0"/>
                        </a:spcBef>
                        <a:spcAft>
                          <a:spcPts val="0"/>
                        </a:spcAft>
                      </a:pPr>
                      <a:r>
                        <a:rPr lang="en-US" sz="1100" dirty="0">
                          <a:effectLst/>
                          <a:latin typeface="Calibri" panose="020F0502020204030204" pitchFamily="34" charset="0"/>
                          <a:ea typeface="Times New Roman" panose="02020603050405020304" pitchFamily="18" charset="0"/>
                          <a:cs typeface="Arial" panose="020B0604020202020204" pitchFamily="34" charset="0"/>
                        </a:rPr>
                        <a:t>Information about customer values is understood and communicated throughout the organization.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704" marR="31704" marT="15852" marB="1585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641411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381328"/>
          </a:xfrm>
          <a:prstGeom prst="rect">
            <a:avLst/>
          </a:prstGeom>
        </p:spPr>
      </p:pic>
      <p:sp>
        <p:nvSpPr>
          <p:cNvPr id="23" name="TextBox 22"/>
          <p:cNvSpPr txBox="1"/>
          <p:nvPr/>
        </p:nvSpPr>
        <p:spPr>
          <a:xfrm>
            <a:off x="110594" y="-81203"/>
            <a:ext cx="8922812" cy="1508105"/>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Customer Focus </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4.2: Satisfying Customers through the Value Stream</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456" y="136187"/>
            <a:ext cx="1458668" cy="394030"/>
          </a:xfrm>
          <a:prstGeom prst="rect">
            <a:avLst/>
          </a:prstGeom>
        </p:spPr>
      </p:pic>
      <p:sp>
        <p:nvSpPr>
          <p:cNvPr id="3" name="Rectangle 2"/>
          <p:cNvSpPr/>
          <p:nvPr/>
        </p:nvSpPr>
        <p:spPr>
          <a:xfrm>
            <a:off x="221188" y="1640910"/>
            <a:ext cx="8186416" cy="4824141"/>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Assessment of customer values, needs, and satisfaction</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Customer data is used to drive decision making and improvement efforts </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All employees are empowered to exceed customer expectations </a:t>
            </a: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0201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783" y="144579"/>
            <a:ext cx="1458668" cy="394030"/>
          </a:xfrm>
          <a:prstGeom prst="rect">
            <a:avLst/>
          </a:prstGeom>
        </p:spPr>
      </p:pic>
      <p:sp>
        <p:nvSpPr>
          <p:cNvPr id="6" name="TextBox 5"/>
          <p:cNvSpPr txBox="1"/>
          <p:nvPr/>
        </p:nvSpPr>
        <p:spPr>
          <a:xfrm>
            <a:off x="94045" y="-215444"/>
            <a:ext cx="8922812" cy="1508105"/>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Customer Focus </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4.2: Satisfying Customers through the Value Stream</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746213634"/>
              </p:ext>
            </p:extLst>
          </p:nvPr>
        </p:nvGraphicFramePr>
        <p:xfrm>
          <a:off x="-3" y="1164435"/>
          <a:ext cx="9127455" cy="5500184"/>
        </p:xfrm>
        <a:graphic>
          <a:graphicData uri="http://schemas.openxmlformats.org/drawingml/2006/table">
            <a:tbl>
              <a:tblPr bandRow="1"/>
              <a:tblGrid>
                <a:gridCol w="4814599"/>
                <a:gridCol w="727788"/>
                <a:gridCol w="877077"/>
                <a:gridCol w="727788"/>
                <a:gridCol w="653143"/>
                <a:gridCol w="653143"/>
                <a:gridCol w="580791"/>
                <a:gridCol w="93126"/>
              </a:tblGrid>
              <a:tr h="421769">
                <a:tc gridSpan="7">
                  <a:txBody>
                    <a:bodyPr/>
                    <a:lstStyle/>
                    <a:p>
                      <a:pPr marL="0" marR="0" algn="ctr">
                        <a:lnSpc>
                          <a:spcPct val="115000"/>
                        </a:lnSpc>
                        <a:spcBef>
                          <a:spcPts val="0"/>
                        </a:spcBef>
                        <a:spcAft>
                          <a:spcPts val="0"/>
                        </a:spcAft>
                      </a:pP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100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485192">
                <a:tc>
                  <a:txBody>
                    <a:bodyPr/>
                    <a:lstStyle/>
                    <a:p>
                      <a:pPr marL="0" marR="0" algn="l">
                        <a:lnSpc>
                          <a:spcPct val="115000"/>
                        </a:lnSpc>
                        <a:spcBef>
                          <a:spcPts val="0"/>
                        </a:spcBef>
                        <a:spcAft>
                          <a:spcPts val="0"/>
                        </a:spcAft>
                      </a:pPr>
                      <a:r>
                        <a:rPr lang="en-US" sz="1000" i="1" dirty="0">
                          <a:effectLst/>
                          <a:latin typeface="Calibri" panose="020F0502020204030204" pitchFamily="34" charset="0"/>
                          <a:ea typeface="Times New Roman" panose="02020603050405020304" pitchFamily="18" charset="0"/>
                          <a:cs typeface="Arial" panose="020B0604020202020204" pitchFamily="34" charset="0"/>
                        </a:rPr>
                        <a:t>Rate the following statements regarding the use of value streams, i.e., the detailed end-to-end processes necessary to deliver a program or service, to increase customer satisfaction.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gridSpan="2">
                  <a:txBody>
                    <a:bodyPr/>
                    <a:lstStyle/>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hMerge="1">
                  <a:txBody>
                    <a:bodyPr/>
                    <a:lstStyle/>
                    <a:p>
                      <a:endParaRPr lang="en-US"/>
                    </a:p>
                  </a:txBody>
                  <a:tcPr/>
                </a:tc>
              </a:tr>
              <a:tr h="182308">
                <a:tc>
                  <a:txBody>
                    <a:bodyPr/>
                    <a:lstStyle/>
                    <a:p>
                      <a:pPr marL="0"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Understanding the Value Stream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5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5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5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5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5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a:noFill/>
                    </a:lnR>
                    <a:lnT>
                      <a:noFill/>
                    </a:lnT>
                    <a:lnB>
                      <a:noFill/>
                    </a:lnB>
                    <a:solidFill>
                      <a:srgbClr val="31849B"/>
                    </a:solidFill>
                  </a:tcPr>
                </a:tc>
                <a:tc gridSpan="2">
                  <a:txBody>
                    <a:bodyPr/>
                    <a:lstStyle/>
                    <a:p>
                      <a:pPr marL="0" marR="0" algn="ctr">
                        <a:lnSpc>
                          <a:spcPct val="115000"/>
                        </a:lnSpc>
                        <a:spcBef>
                          <a:spcPts val="0"/>
                        </a:spcBef>
                        <a:spcAft>
                          <a:spcPts val="0"/>
                        </a:spcAft>
                      </a:pPr>
                      <a:r>
                        <a:rPr lang="en-US" sz="5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a:noFill/>
                    </a:lnR>
                    <a:lnT>
                      <a:noFill/>
                    </a:lnT>
                    <a:lnB>
                      <a:noFill/>
                    </a:lnB>
                    <a:solidFill>
                      <a:srgbClr val="31849B"/>
                    </a:solidFill>
                  </a:tcPr>
                </a:tc>
                <a:tc hMerge="1">
                  <a:txBody>
                    <a:bodyPr/>
                    <a:lstStyle/>
                    <a:p>
                      <a:endParaRPr lang="en-US"/>
                    </a:p>
                  </a:txBody>
                  <a:tcPr/>
                </a:tc>
              </a:tr>
              <a:tr h="312710">
                <a:tc>
                  <a:txBody>
                    <a:bodyPr/>
                    <a:lstStyle/>
                    <a:p>
                      <a:pPr marL="635"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The organization understands the set of value streams or high level processes leading to a program or service for a customer (i.e. identifies how activities fit into the value stream).</a:t>
                      </a:r>
                      <a:endParaRPr lang="en-US" sz="1000" dirty="0">
                        <a:effectLst/>
                        <a:latin typeface="Calibri" panose="020F0502020204030204" pitchFamily="34" charset="0"/>
                      </a:endParaRPr>
                    </a:p>
                  </a:txBody>
                  <a:tcPr marL="21695" marR="21695" marT="10848" marB="10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hMerge="1">
                  <a:txBody>
                    <a:bodyPr/>
                    <a:lstStyle/>
                    <a:p>
                      <a:endParaRPr lang="en-US"/>
                    </a:p>
                  </a:txBody>
                  <a:tcPr/>
                </a:tc>
              </a:tr>
              <a:tr h="307544">
                <a:tc>
                  <a:txBody>
                    <a:bodyPr/>
                    <a:lstStyle/>
                    <a:p>
                      <a:pPr marL="63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The value streams are defined to include inputs, outputs, individual processes and customer perspective measures of satisfaction.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307544">
                <a:tc>
                  <a:txBody>
                    <a:bodyPr/>
                    <a:lstStyle/>
                    <a:p>
                      <a:pPr marL="63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There is employee ownership of the value streams and the steps that are accountable for meeting customer expectations and continual improvement.</a:t>
                      </a:r>
                      <a:endParaRPr lang="en-US" sz="1000">
                        <a:effectLst/>
                        <a:latin typeface="Calibri" panose="020F0502020204030204" pitchFamily="34" charset="0"/>
                      </a:endParaRPr>
                    </a:p>
                  </a:txBody>
                  <a:tcPr marL="21695" marR="21695" marT="10848" marB="10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hMerge="1">
                  <a:txBody>
                    <a:bodyPr/>
                    <a:lstStyle/>
                    <a:p>
                      <a:endParaRPr lang="en-US"/>
                    </a:p>
                  </a:txBody>
                  <a:tcPr/>
                </a:tc>
              </a:tr>
              <a:tr h="307544">
                <a:tc>
                  <a:txBody>
                    <a:bodyPr/>
                    <a:lstStyle/>
                    <a:p>
                      <a:pPr marL="63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The employees of the organization, and suppliers, understand the “big picture” of how customer value is created by the organizations’ processes.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307544">
                <a:tc>
                  <a:txBody>
                    <a:bodyPr/>
                    <a:lstStyle/>
                    <a:p>
                      <a:pPr marL="63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The organization identifies, defines, tracks and uses measures of customer satisfaction for each value stream.</a:t>
                      </a:r>
                      <a:endParaRPr lang="en-US" sz="1000">
                        <a:effectLst/>
                        <a:latin typeface="Calibri" panose="020F0502020204030204" pitchFamily="34" charset="0"/>
                      </a:endParaRPr>
                    </a:p>
                  </a:txBody>
                  <a:tcPr marL="21695" marR="21695" marT="10848" marB="10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hMerge="1">
                  <a:txBody>
                    <a:bodyPr/>
                    <a:lstStyle/>
                    <a:p>
                      <a:endParaRPr lang="en-US"/>
                    </a:p>
                  </a:txBody>
                  <a:tcPr/>
                </a:tc>
              </a:tr>
              <a:tr h="182308">
                <a:tc>
                  <a:txBody>
                    <a:bodyPr/>
                    <a:lstStyle/>
                    <a:p>
                      <a:pPr marL="635"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Adding Value for Customers by Improving Value Streams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5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5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5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5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5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a:noFill/>
                    </a:lnR>
                    <a:lnT>
                      <a:noFill/>
                    </a:lnT>
                    <a:lnB>
                      <a:noFill/>
                    </a:lnB>
                    <a:solidFill>
                      <a:srgbClr val="31849B"/>
                    </a:solidFill>
                  </a:tcPr>
                </a:tc>
                <a:tc gridSpan="2">
                  <a:txBody>
                    <a:bodyPr/>
                    <a:lstStyle/>
                    <a:p>
                      <a:pPr marL="0" marR="0" algn="ctr">
                        <a:lnSpc>
                          <a:spcPct val="115000"/>
                        </a:lnSpc>
                        <a:spcBef>
                          <a:spcPts val="0"/>
                        </a:spcBef>
                        <a:spcAft>
                          <a:spcPts val="0"/>
                        </a:spcAft>
                      </a:pPr>
                      <a:r>
                        <a:rPr lang="en-US" sz="5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a:noFill/>
                    </a:lnR>
                    <a:lnT>
                      <a:noFill/>
                    </a:lnT>
                    <a:lnB>
                      <a:noFill/>
                    </a:lnB>
                    <a:solidFill>
                      <a:srgbClr val="31849B"/>
                    </a:solidFill>
                  </a:tcPr>
                </a:tc>
                <a:tc hMerge="1">
                  <a:txBody>
                    <a:bodyPr/>
                    <a:lstStyle/>
                    <a:p>
                      <a:endParaRPr lang="en-US"/>
                    </a:p>
                  </a:txBody>
                  <a:tcPr/>
                </a:tc>
              </a:tr>
              <a:tr h="307544">
                <a:tc>
                  <a:txBody>
                    <a:bodyPr/>
                    <a:lstStyle/>
                    <a:p>
                      <a:pPr marL="63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The organization assesses the value streams to identify overall needs for improvement in customer satisfaction as part of its improvement planning processes.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hMerge="1">
                  <a:txBody>
                    <a:bodyPr/>
                    <a:lstStyle/>
                    <a:p>
                      <a:endParaRPr lang="en-US"/>
                    </a:p>
                  </a:txBody>
                  <a:tcPr/>
                </a:tc>
              </a:tr>
              <a:tr h="307544">
                <a:tc>
                  <a:txBody>
                    <a:bodyPr/>
                    <a:lstStyle/>
                    <a:p>
                      <a:pPr marL="63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Value streams are analyzed to see which steps have the most significant influence on customer satisfaction.</a:t>
                      </a:r>
                      <a:endParaRPr lang="en-US" sz="1000">
                        <a:effectLst/>
                        <a:latin typeface="Calibri" panose="020F0502020204030204" pitchFamily="34" charset="0"/>
                      </a:endParaRPr>
                    </a:p>
                  </a:txBody>
                  <a:tcPr marL="21695" marR="21695" marT="10848" marB="10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r>
              <a:tr h="307544">
                <a:tc>
                  <a:txBody>
                    <a:bodyPr/>
                    <a:lstStyle/>
                    <a:p>
                      <a:pPr marL="63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Improvement projects to increase customer satisfaction are executed in the key steps of the value stream.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hMerge="1">
                  <a:txBody>
                    <a:bodyPr/>
                    <a:lstStyle/>
                    <a:p>
                      <a:endParaRPr lang="en-US"/>
                    </a:p>
                  </a:txBody>
                  <a:tcPr/>
                </a:tc>
              </a:tr>
              <a:tr h="170976">
                <a:tc>
                  <a:txBody>
                    <a:bodyPr/>
                    <a:lstStyle/>
                    <a:p>
                      <a:pPr marL="63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Customer measures are understood by employees.</a:t>
                      </a:r>
                      <a:endParaRPr lang="en-US" sz="1000">
                        <a:effectLst/>
                        <a:latin typeface="Calibri" panose="020F0502020204030204" pitchFamily="34" charset="0"/>
                      </a:endParaRPr>
                    </a:p>
                  </a:txBody>
                  <a:tcPr marL="21695" marR="21695" marT="10848" marB="10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r>
              <a:tr h="182308">
                <a:tc>
                  <a:txBody>
                    <a:bodyPr/>
                    <a:lstStyle/>
                    <a:p>
                      <a:pPr marL="635"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External Use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5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5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5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5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5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a:noFill/>
                    </a:lnR>
                    <a:lnT>
                      <a:noFill/>
                    </a:lnT>
                    <a:lnB>
                      <a:noFill/>
                    </a:lnB>
                    <a:solidFill>
                      <a:srgbClr val="31849B"/>
                    </a:solidFill>
                  </a:tcPr>
                </a:tc>
                <a:tc gridSpan="2">
                  <a:txBody>
                    <a:bodyPr/>
                    <a:lstStyle/>
                    <a:p>
                      <a:pPr marL="0" marR="0" algn="ctr">
                        <a:lnSpc>
                          <a:spcPct val="115000"/>
                        </a:lnSpc>
                        <a:spcBef>
                          <a:spcPts val="0"/>
                        </a:spcBef>
                        <a:spcAft>
                          <a:spcPts val="0"/>
                        </a:spcAft>
                      </a:pPr>
                      <a:r>
                        <a:rPr lang="en-US" sz="5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a:noFill/>
                    </a:lnL>
                    <a:lnR>
                      <a:noFill/>
                    </a:lnR>
                    <a:lnT>
                      <a:noFill/>
                    </a:lnT>
                    <a:lnB>
                      <a:noFill/>
                    </a:lnB>
                    <a:solidFill>
                      <a:srgbClr val="31849B"/>
                    </a:solidFill>
                  </a:tcPr>
                </a:tc>
                <a:tc hMerge="1">
                  <a:txBody>
                    <a:bodyPr/>
                    <a:lstStyle/>
                    <a:p>
                      <a:endParaRPr lang="en-US"/>
                    </a:p>
                  </a:txBody>
                  <a:tcPr/>
                </a:tc>
              </a:tr>
              <a:tr h="307544">
                <a:tc>
                  <a:txBody>
                    <a:bodyPr/>
                    <a:lstStyle/>
                    <a:p>
                      <a:pPr marL="63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In conjunction with partners, the organization maps the </a:t>
                      </a:r>
                      <a:r>
                        <a:rPr lang="en-US" sz="1000" i="1">
                          <a:effectLst/>
                          <a:latin typeface="Calibri" panose="020F0502020204030204" pitchFamily="34" charset="0"/>
                          <a:ea typeface="Times New Roman" panose="02020603050405020304" pitchFamily="18" charset="0"/>
                          <a:cs typeface="Arial" panose="020B0604020202020204" pitchFamily="34" charset="0"/>
                        </a:rPr>
                        <a:t>extended</a:t>
                      </a:r>
                      <a:r>
                        <a:rPr lang="en-US" sz="1000">
                          <a:effectLst/>
                          <a:latin typeface="Calibri" panose="020F0502020204030204" pitchFamily="34" charset="0"/>
                          <a:ea typeface="Times New Roman" panose="02020603050405020304" pitchFamily="18" charset="0"/>
                          <a:cs typeface="Arial" panose="020B0604020202020204" pitchFamily="34" charset="0"/>
                        </a:rPr>
                        <a:t> value stream (the value stream including community partners and suppliers) and looks for gaps or overlaps.</a:t>
                      </a:r>
                      <a:endParaRPr lang="en-US" sz="1000">
                        <a:effectLst/>
                        <a:latin typeface="Calibri" panose="020F0502020204030204" pitchFamily="34" charset="0"/>
                      </a:endParaRPr>
                    </a:p>
                  </a:txBody>
                  <a:tcPr marL="21695" marR="21695" marT="10848" marB="10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gridSpan="2">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hMerge="1">
                  <a:txBody>
                    <a:bodyPr/>
                    <a:lstStyle/>
                    <a:p>
                      <a:endParaRPr lang="en-US"/>
                    </a:p>
                  </a:txBody>
                  <a:tcPr/>
                </a:tc>
              </a:tr>
              <a:tr h="307544">
                <a:tc>
                  <a:txBody>
                    <a:bodyPr/>
                    <a:lstStyle/>
                    <a:p>
                      <a:pPr marL="635" marR="0" algn="l">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Arial" panose="020B0604020202020204" pitchFamily="34" charset="0"/>
                        </a:rPr>
                        <a:t>The organization has identified improvements in the targeted areas of the extended value stream as part of its improvement plans.</a:t>
                      </a:r>
                      <a:endParaRPr lang="en-US" sz="1000" dirty="0">
                        <a:effectLst/>
                        <a:latin typeface="Calibri" panose="020F0502020204030204" pitchFamily="34" charset="0"/>
                      </a:endParaRPr>
                    </a:p>
                  </a:txBody>
                  <a:tcPr marL="21695" marR="21695" marT="10848" marB="108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lnSpc>
                          <a:spcPct val="115000"/>
                        </a:lnSpc>
                        <a:spcBef>
                          <a:spcPts val="0"/>
                        </a:spcBef>
                        <a:spcAft>
                          <a:spcPts val="0"/>
                        </a:spcAft>
                      </a:pPr>
                      <a:r>
                        <a:rPr lang="en-US" sz="5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21695" marR="21695" marT="10848" marB="108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14341869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381328"/>
          </a:xfrm>
          <a:prstGeom prst="rect">
            <a:avLst/>
          </a:prstGeom>
        </p:spPr>
      </p:pic>
      <p:sp>
        <p:nvSpPr>
          <p:cNvPr id="23" name="TextBox 22"/>
          <p:cNvSpPr txBox="1"/>
          <p:nvPr/>
        </p:nvSpPr>
        <p:spPr>
          <a:xfrm>
            <a:off x="110594" y="-81203"/>
            <a:ext cx="8922812" cy="1508105"/>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Customer Focus </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4.3: Reprioritizing and Creating Programs and Services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456" y="136187"/>
            <a:ext cx="1458668" cy="394030"/>
          </a:xfrm>
          <a:prstGeom prst="rect">
            <a:avLst/>
          </a:prstGeom>
        </p:spPr>
      </p:pic>
      <p:sp>
        <p:nvSpPr>
          <p:cNvPr id="3" name="Rectangle 2"/>
          <p:cNvSpPr/>
          <p:nvPr/>
        </p:nvSpPr>
        <p:spPr>
          <a:xfrm>
            <a:off x="478792" y="2477489"/>
            <a:ext cx="8186416" cy="3799502"/>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Assessment of internal and external factors impacting future trends impacting customers</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Reprioritization of programs/services are driven by customer data and internal and external factors  </a:t>
            </a:r>
          </a:p>
          <a:p>
            <a:pPr>
              <a:lnSpc>
                <a:spcPct val="107000"/>
              </a:lnSpc>
              <a:spcAft>
                <a:spcPts val="800"/>
              </a:spcAft>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93737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783" y="144579"/>
            <a:ext cx="1458668" cy="394030"/>
          </a:xfrm>
          <a:prstGeom prst="rect">
            <a:avLst/>
          </a:prstGeom>
        </p:spPr>
      </p:pic>
      <p:sp>
        <p:nvSpPr>
          <p:cNvPr id="6" name="TextBox 5"/>
          <p:cNvSpPr txBox="1"/>
          <p:nvPr/>
        </p:nvSpPr>
        <p:spPr>
          <a:xfrm>
            <a:off x="110594" y="-81203"/>
            <a:ext cx="8922812" cy="1384995"/>
          </a:xfrm>
          <a:prstGeom prst="rect">
            <a:avLst/>
          </a:prstGeom>
          <a:noFill/>
        </p:spPr>
        <p:txBody>
          <a:bodyPr wrap="square" rtlCol="0">
            <a:spAutoFit/>
          </a:bodyPr>
          <a:lstStyle/>
          <a:p>
            <a:r>
              <a:rPr lang="en-US" sz="28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Customer Focus </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4.3: Reprioritizing and Creating Programs and Services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40780667"/>
              </p:ext>
            </p:extLst>
          </p:nvPr>
        </p:nvGraphicFramePr>
        <p:xfrm>
          <a:off x="0" y="1303797"/>
          <a:ext cx="9033405" cy="5639650"/>
        </p:xfrm>
        <a:graphic>
          <a:graphicData uri="http://schemas.openxmlformats.org/drawingml/2006/table">
            <a:tbl>
              <a:tblPr bandRow="1"/>
              <a:tblGrid>
                <a:gridCol w="5291770"/>
                <a:gridCol w="565491"/>
                <a:gridCol w="632338"/>
                <a:gridCol w="632338"/>
                <a:gridCol w="632338"/>
                <a:gridCol w="632338"/>
                <a:gridCol w="646792"/>
              </a:tblGrid>
              <a:tr h="656333">
                <a:tc>
                  <a:txBody>
                    <a:bodyPr/>
                    <a:lstStyle/>
                    <a:p>
                      <a:pPr marL="0" marR="0" algn="l">
                        <a:lnSpc>
                          <a:spcPct val="115000"/>
                        </a:lnSpc>
                        <a:spcBef>
                          <a:spcPts val="0"/>
                        </a:spcBef>
                        <a:spcAft>
                          <a:spcPts val="0"/>
                        </a:spcAft>
                      </a:pPr>
                      <a:r>
                        <a:rPr lang="en-US" sz="1000" i="1">
                          <a:effectLst/>
                          <a:latin typeface="Calibri" panose="020F0502020204030204" pitchFamily="34" charset="0"/>
                          <a:ea typeface="Times New Roman" panose="02020603050405020304" pitchFamily="18" charset="0"/>
                          <a:cs typeface="Arial" panose="020B0604020202020204" pitchFamily="34" charset="0"/>
                        </a:rPr>
                        <a:t>Rate the following statements regarding the organization’s use of customer values to reprioritize and/or create programs and services.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r>
              <a:tr h="212890">
                <a:tc>
                  <a:txBody>
                    <a:bodyPr/>
                    <a:lstStyle/>
                    <a:p>
                      <a:pPr marL="0"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Understanding Customers’ Future Needs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a:noFill/>
                    </a:lnL>
                    <a:lnR>
                      <a:noFill/>
                    </a:lnR>
                    <a:lnT>
                      <a:noFill/>
                    </a:lnT>
                    <a:lnB>
                      <a:noFill/>
                    </a:lnB>
                    <a:solidFill>
                      <a:srgbClr val="31849B"/>
                    </a:solidFill>
                  </a:tcPr>
                </a:tc>
              </a:tr>
              <a:tr h="521626">
                <a:tc>
                  <a:txBody>
                    <a:bodyPr/>
                    <a:lstStyle/>
                    <a:p>
                      <a:pPr marL="5778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The organization understands the future trends that will impact customers’ needs (e.g. customer demographics, funding constraints, health status, changes in the community).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521626">
                <a:tc>
                  <a:txBody>
                    <a:bodyPr/>
                    <a:lstStyle/>
                    <a:p>
                      <a:pPr marL="5778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The organization has identified and considered future customer needs to identify what new programs or services are needed, or which existing ones should be re-prioritized.</a:t>
                      </a:r>
                      <a:endParaRPr lang="en-US" sz="1000">
                        <a:effectLst/>
                        <a:latin typeface="Calibri" panose="020F0502020204030204" pitchFamily="34"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59133">
                <a:tc>
                  <a:txBody>
                    <a:bodyPr/>
                    <a:lstStyle/>
                    <a:p>
                      <a:pPr marL="5778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Potential new programs or services are consistent with the mission of the organization.</a:t>
                      </a:r>
                      <a:endParaRPr lang="en-US" sz="1000">
                        <a:effectLst/>
                        <a:latin typeface="Calibri" panose="020F0502020204030204" pitchFamily="34"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196640">
                <a:tc>
                  <a:txBody>
                    <a:bodyPr/>
                    <a:lstStyle/>
                    <a:p>
                      <a:pPr marL="57785" marR="0" algn="l">
                        <a:lnSpc>
                          <a:spcPct val="115000"/>
                        </a:lnSpc>
                        <a:spcBef>
                          <a:spcPts val="100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Potential new programs or services are considered against those of its partners.</a:t>
                      </a:r>
                      <a:endParaRPr lang="en-US" sz="1000">
                        <a:effectLst/>
                        <a:latin typeface="Calibri" panose="020F0502020204030204" pitchFamily="34"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59133">
                <a:tc>
                  <a:txBody>
                    <a:bodyPr/>
                    <a:lstStyle/>
                    <a:p>
                      <a:pPr marL="5778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The organization understands the factors impacting its ability to support new customer needs (e.g. available resources)</a:t>
                      </a:r>
                      <a:r>
                        <a:rPr lang="en-US" sz="1000" i="1">
                          <a:effectLst/>
                          <a:latin typeface="Calibri" panose="020F0502020204030204" pitchFamily="34" charset="0"/>
                          <a:ea typeface="Times New Roman" panose="02020603050405020304" pitchFamily="18" charset="0"/>
                          <a:cs typeface="Arial" panose="020B0604020202020204" pitchFamily="34" charset="0"/>
                        </a:rPr>
                        <a:t>.</a:t>
                      </a:r>
                      <a:endParaRPr lang="en-US" sz="1000">
                        <a:effectLst/>
                        <a:latin typeface="Calibri" panose="020F0502020204030204" pitchFamily="34"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212890">
                <a:tc>
                  <a:txBody>
                    <a:bodyPr/>
                    <a:lstStyle/>
                    <a:p>
                      <a:pPr marL="57785"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Reprioritizing Existing, and Developing New, Programs and Services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r>
              <a:tr h="359133">
                <a:tc>
                  <a:txBody>
                    <a:bodyPr/>
                    <a:lstStyle/>
                    <a:p>
                      <a:pPr marL="5778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Reprioritization of programs and services takes into consideration internal and external factors (e.g. formal and informal mandates, funding restrictions). </a:t>
                      </a:r>
                      <a:endParaRPr lang="en-US" sz="1000">
                        <a:effectLst/>
                        <a:latin typeface="Calibri" panose="020F0502020204030204" pitchFamily="34"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59133">
                <a:tc>
                  <a:txBody>
                    <a:bodyPr/>
                    <a:lstStyle/>
                    <a:p>
                      <a:pPr marL="5778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Customer values, measures, and targets for potential programs and services have been identified.</a:t>
                      </a:r>
                      <a:endParaRPr lang="en-US" sz="1000">
                        <a:effectLst/>
                        <a:latin typeface="Calibri" panose="020F0502020204030204" pitchFamily="34"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59133">
                <a:tc>
                  <a:txBody>
                    <a:bodyPr/>
                    <a:lstStyle/>
                    <a:p>
                      <a:pPr marL="5778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Pending resource availability, effective and efficient processes are created for developing the new programs or services.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196640">
                <a:tc>
                  <a:txBody>
                    <a:bodyPr/>
                    <a:lstStyle/>
                    <a:p>
                      <a:pPr marL="5778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Ownership of the new programs and services are consistently established.</a:t>
                      </a:r>
                      <a:endParaRPr lang="en-US" sz="1000">
                        <a:effectLst/>
                        <a:latin typeface="Calibri" panose="020F0502020204030204" pitchFamily="34"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96640">
                <a:tc>
                  <a:txBody>
                    <a:bodyPr/>
                    <a:lstStyle/>
                    <a:p>
                      <a:pPr marL="5778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New services are integrated with partners.</a:t>
                      </a:r>
                      <a:endParaRPr lang="en-US" sz="1000">
                        <a:effectLst/>
                        <a:latin typeface="Calibri" panose="020F0502020204030204" pitchFamily="34"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521626">
                <a:tc>
                  <a:txBody>
                    <a:bodyPr/>
                    <a:lstStyle/>
                    <a:p>
                      <a:pPr marL="5778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The organization’s capabilities – knowledge, skills, abilities, and infrastructure (e.g., IT) –have been reviewed to understand needs for delivering the new programs or services.</a:t>
                      </a:r>
                      <a:endParaRPr lang="en-US" sz="1000">
                        <a:effectLst/>
                        <a:latin typeface="Calibri" panose="020F0502020204030204" pitchFamily="34"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521626">
                <a:tc>
                  <a:txBody>
                    <a:bodyPr/>
                    <a:lstStyle/>
                    <a:p>
                      <a:pPr marL="57785"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Strategies and plans have been developed to address gaps in capabilities (e.g. internal development of capabilities, securing them from the outside, or partnering with others).</a:t>
                      </a:r>
                      <a:endParaRPr lang="en-US" sz="1000">
                        <a:effectLst/>
                        <a:latin typeface="Calibri" panose="020F0502020204030204" pitchFamily="34"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6932" marR="26932" marT="13466" marB="134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36954457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150295" y="0"/>
            <a:ext cx="6483969"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Foundational Element 5: QI Infrastructure</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5457" y="244512"/>
            <a:ext cx="1458668" cy="394030"/>
          </a:xfrm>
          <a:prstGeom prst="rect">
            <a:avLst/>
          </a:prstGeom>
        </p:spPr>
      </p:pic>
      <p:sp>
        <p:nvSpPr>
          <p:cNvPr id="3" name="Rectangle 2"/>
          <p:cNvSpPr/>
          <p:nvPr/>
        </p:nvSpPr>
        <p:spPr>
          <a:xfrm>
            <a:off x="478792" y="1774892"/>
            <a:ext cx="8186416" cy="4062651"/>
          </a:xfrm>
          <a:prstGeom prst="rect">
            <a:avLst/>
          </a:prstGeom>
        </p:spPr>
        <p:txBody>
          <a:bodyPr wrap="square">
            <a:spAutoFit/>
          </a:bodyPr>
          <a:lstStyle/>
          <a:p>
            <a:pPr lvl="0"/>
            <a:r>
              <a:rPr lang="en-US" sz="2400" dirty="0" smtClean="0"/>
              <a:t>Alignment </a:t>
            </a:r>
            <a:r>
              <a:rPr lang="en-US" sz="2400" dirty="0"/>
              <a:t>of QI with organization’s </a:t>
            </a:r>
            <a:endParaRPr lang="en-US" sz="2400" dirty="0" smtClean="0"/>
          </a:p>
          <a:p>
            <a:pPr marL="285750" lvl="0" indent="-285750">
              <a:buFont typeface="Arial" panose="020B0604020202020204" pitchFamily="34" charset="0"/>
              <a:buChar char="•"/>
            </a:pPr>
            <a:r>
              <a:rPr lang="en-US" sz="2400" dirty="0"/>
              <a:t>M</a:t>
            </a:r>
            <a:r>
              <a:rPr lang="en-US" sz="2400" dirty="0" smtClean="0"/>
              <a:t>ission </a:t>
            </a:r>
          </a:p>
          <a:p>
            <a:pPr marL="285750" lvl="0" indent="-285750">
              <a:buFont typeface="Arial" panose="020B0604020202020204" pitchFamily="34" charset="0"/>
              <a:buChar char="•"/>
            </a:pPr>
            <a:r>
              <a:rPr lang="en-US" sz="2400" dirty="0"/>
              <a:t>V</a:t>
            </a:r>
            <a:r>
              <a:rPr lang="en-US" sz="2400" dirty="0" smtClean="0"/>
              <a:t>ision</a:t>
            </a:r>
          </a:p>
          <a:p>
            <a:pPr marL="285750" lvl="0" indent="-285750">
              <a:buFont typeface="Arial" panose="020B0604020202020204" pitchFamily="34" charset="0"/>
              <a:buChar char="•"/>
            </a:pPr>
            <a:r>
              <a:rPr lang="en-US" sz="2400" dirty="0" smtClean="0"/>
              <a:t>Strategic direction</a:t>
            </a:r>
          </a:p>
          <a:p>
            <a:pPr marL="285750" lvl="0" indent="-285750">
              <a:buFont typeface="Arial" panose="020B0604020202020204" pitchFamily="34" charset="0"/>
              <a:buChar char="•"/>
            </a:pPr>
            <a:r>
              <a:rPr lang="en-US" sz="2400" dirty="0" smtClean="0"/>
              <a:t>Performance</a:t>
            </a:r>
            <a:endParaRPr lang="en-US" sz="2400" dirty="0"/>
          </a:p>
          <a:p>
            <a:pPr lvl="0"/>
            <a:endParaRPr lang="en-US" sz="2400" dirty="0"/>
          </a:p>
          <a:p>
            <a:pPr lvl="0"/>
            <a:r>
              <a:rPr lang="en-US" sz="2400" dirty="0"/>
              <a:t>Three key components of a strong QI </a:t>
            </a:r>
            <a:r>
              <a:rPr lang="en-US" sz="2400" dirty="0" smtClean="0"/>
              <a:t>infrastructure</a:t>
            </a:r>
          </a:p>
          <a:p>
            <a:pPr marL="285750" lvl="0" indent="-285750">
              <a:buFont typeface="Arial" panose="020B0604020202020204" pitchFamily="34" charset="0"/>
              <a:buChar char="•"/>
            </a:pPr>
            <a:r>
              <a:rPr lang="en-US" sz="2400" dirty="0" smtClean="0"/>
              <a:t>QI governing body</a:t>
            </a:r>
          </a:p>
          <a:p>
            <a:pPr marL="285750" lvl="0" indent="-285750">
              <a:buFont typeface="Arial" panose="020B0604020202020204" pitchFamily="34" charset="0"/>
              <a:buChar char="•"/>
            </a:pPr>
            <a:r>
              <a:rPr lang="en-US" sz="2400" dirty="0" smtClean="0"/>
              <a:t>Performance Management System</a:t>
            </a:r>
          </a:p>
          <a:p>
            <a:pPr marL="285750" lvl="0" indent="-285750">
              <a:buFont typeface="Arial" panose="020B0604020202020204" pitchFamily="34" charset="0"/>
              <a:buChar char="•"/>
            </a:pPr>
            <a:r>
              <a:rPr lang="en-US" sz="2400" dirty="0" smtClean="0"/>
              <a:t>QI Plan</a:t>
            </a:r>
          </a:p>
          <a:p>
            <a:pPr lvl="0"/>
            <a:endParaRPr lang="en-US" dirty="0"/>
          </a:p>
        </p:txBody>
      </p:sp>
    </p:spTree>
    <p:extLst>
      <p:ext uri="{BB962C8B-B14F-4D97-AF65-F5344CB8AC3E}">
        <p14:creationId xmlns:p14="http://schemas.microsoft.com/office/powerpoint/2010/main" val="30292787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381328"/>
          </a:xfrm>
          <a:prstGeom prst="rect">
            <a:avLst/>
          </a:prstGeom>
        </p:spPr>
      </p:pic>
      <p:sp>
        <p:nvSpPr>
          <p:cNvPr id="23" name="TextBox 22"/>
          <p:cNvSpPr txBox="1"/>
          <p:nvPr/>
        </p:nvSpPr>
        <p:spPr>
          <a:xfrm>
            <a:off x="110594" y="-81203"/>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QI Infrastructure</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5.1: Strategic Planning</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456" y="136187"/>
            <a:ext cx="1458668" cy="394030"/>
          </a:xfrm>
          <a:prstGeom prst="rect">
            <a:avLst/>
          </a:prstGeom>
        </p:spPr>
      </p:pic>
      <p:sp>
        <p:nvSpPr>
          <p:cNvPr id="3" name="Rectangle 2"/>
          <p:cNvSpPr/>
          <p:nvPr/>
        </p:nvSpPr>
        <p:spPr>
          <a:xfrm>
            <a:off x="342604" y="1718731"/>
            <a:ext cx="8186416" cy="7283789"/>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The agency strategic planning process includes: </a:t>
            </a:r>
          </a:p>
          <a:p>
            <a:pPr marL="742950" lvl="1"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Stakeholder analysis </a:t>
            </a:r>
          </a:p>
          <a:p>
            <a:pPr marL="742950" lvl="1"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Development of vision, mission and values</a:t>
            </a:r>
          </a:p>
          <a:p>
            <a:pPr marL="742950" lvl="1"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Internal/external factors to inform strategy</a:t>
            </a:r>
          </a:p>
          <a:p>
            <a:pPr marL="742950" lvl="1"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Links to other agency level and operational plans</a:t>
            </a:r>
          </a:p>
          <a:p>
            <a:pPr marL="742950" lvl="1"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3-5 year strategic goals and action plan</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The strategic plan is being implemented and monitored</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QI is used to address unmet strategic goals</a:t>
            </a:r>
          </a:p>
          <a:p>
            <a:pPr marL="742950" lvl="1"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4937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783" y="144579"/>
            <a:ext cx="1458668" cy="394030"/>
          </a:xfrm>
          <a:prstGeom prst="rect">
            <a:avLst/>
          </a:prstGeom>
        </p:spPr>
      </p:pic>
      <p:sp>
        <p:nvSpPr>
          <p:cNvPr id="7" name="TextBox 6"/>
          <p:cNvSpPr txBox="1"/>
          <p:nvPr/>
        </p:nvSpPr>
        <p:spPr>
          <a:xfrm>
            <a:off x="110594" y="-81203"/>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QI Infrastructure</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5.1: Strategic Planning</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32399941"/>
              </p:ext>
            </p:extLst>
          </p:nvPr>
        </p:nvGraphicFramePr>
        <p:xfrm>
          <a:off x="110593" y="1164433"/>
          <a:ext cx="9016857" cy="5721031"/>
        </p:xfrm>
        <a:graphic>
          <a:graphicData uri="http://schemas.openxmlformats.org/drawingml/2006/table">
            <a:tbl>
              <a:tblPr bandRow="1"/>
              <a:tblGrid>
                <a:gridCol w="5523727"/>
                <a:gridCol w="618556"/>
                <a:gridCol w="620360"/>
                <a:gridCol w="620360"/>
                <a:gridCol w="618556"/>
                <a:gridCol w="564455"/>
                <a:gridCol w="450843"/>
              </a:tblGrid>
              <a:tr h="868193">
                <a:tc>
                  <a:txBody>
                    <a:bodyPr/>
                    <a:lstStyle/>
                    <a:p>
                      <a:pPr marL="0" marR="0">
                        <a:lnSpc>
                          <a:spcPct val="115000"/>
                        </a:lnSpc>
                        <a:spcBef>
                          <a:spcPts val="0"/>
                        </a:spcBef>
                        <a:spcAft>
                          <a:spcPts val="0"/>
                        </a:spcAft>
                      </a:pPr>
                      <a:r>
                        <a:rPr lang="en-US" sz="1000" i="1">
                          <a:effectLst/>
                          <a:latin typeface="Calibri" panose="020F0502020204030204" pitchFamily="34" charset="0"/>
                          <a:ea typeface="Times New Roman" panose="02020603050405020304" pitchFamily="18" charset="0"/>
                          <a:cs typeface="Arial" panose="020B0604020202020204" pitchFamily="34" charset="0"/>
                        </a:rPr>
                        <a:t>Rate the following statements regarding the development and use of an actionable strategic plan.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44878">
                <a:tc>
                  <a:txBody>
                    <a:bodyPr/>
                    <a:lstStyle/>
                    <a:p>
                      <a:pPr marL="0" marR="0">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Strategic Planning Process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223059">
                <a:tc>
                  <a:txBody>
                    <a:bodyPr/>
                    <a:lstStyle/>
                    <a:p>
                      <a:pPr marL="2032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 strategic planning process results in an updated strategic plan every 3-5 years.</a:t>
                      </a:r>
                      <a:endParaRPr lang="en-US" sz="1000">
                        <a:effectLst/>
                        <a:latin typeface="Calibri" panose="020F0502020204030204" pitchFamily="34"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591707">
                <a:tc>
                  <a:txBody>
                    <a:bodyPr/>
                    <a:lstStyle/>
                    <a:p>
                      <a:pPr marL="2032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group responsible for implementing the organization’s strategic planning process, or Strategic Planning Committee (SPC), conducts a stakeholder analysis to identify key stakeholders, and to understand their influence on the organization.</a:t>
                      </a:r>
                      <a:endParaRPr lang="en-US" sz="1000">
                        <a:effectLst/>
                        <a:latin typeface="Calibri" panose="020F0502020204030204" pitchFamily="34"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23059">
                <a:tc>
                  <a:txBody>
                    <a:bodyPr/>
                    <a:lstStyle/>
                    <a:p>
                      <a:pPr marL="2032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SPC includes or engages key stakeholders (internal &amp; external), including the LGE.</a:t>
                      </a:r>
                      <a:endParaRPr lang="en-US" sz="1000">
                        <a:effectLst/>
                        <a:latin typeface="Calibri" panose="020F0502020204030204" pitchFamily="34"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407383">
                <a:tc>
                  <a:txBody>
                    <a:bodyPr/>
                    <a:lstStyle/>
                    <a:p>
                      <a:pPr marL="2032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strategic planning process identifies formal and informal mandates imposed on the agency.  </a:t>
                      </a:r>
                      <a:endParaRPr lang="en-US" sz="1000">
                        <a:effectLst/>
                        <a:latin typeface="Calibri" panose="020F0502020204030204" pitchFamily="34"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23059">
                <a:tc>
                  <a:txBody>
                    <a:bodyPr/>
                    <a:lstStyle/>
                    <a:p>
                      <a:pPr marL="2032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strategic plan defines the organization’s vision, mission, and values.</a:t>
                      </a:r>
                      <a:endParaRPr lang="en-US" sz="1000">
                        <a:effectLst/>
                        <a:latin typeface="Calibri" panose="020F0502020204030204" pitchFamily="34"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407383">
                <a:tc>
                  <a:txBody>
                    <a:bodyPr/>
                    <a:lstStyle/>
                    <a:p>
                      <a:pPr marL="2032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SPC conducts an environmental scanning process (e.g. SWOT Analysis) to determine the internal and external factors impacting the success of the agency.</a:t>
                      </a:r>
                      <a:endParaRPr lang="en-US" sz="1000">
                        <a:effectLst/>
                        <a:latin typeface="Calibri" panose="020F0502020204030204" pitchFamily="34"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07383">
                <a:tc>
                  <a:txBody>
                    <a:bodyPr/>
                    <a:lstStyle/>
                    <a:p>
                      <a:pPr marL="2032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Strategic priorities are selected based on results from an environmental scanning process, customer and health assessments, and performance gaps.</a:t>
                      </a:r>
                      <a:endParaRPr lang="en-US" sz="1000">
                        <a:effectLst/>
                        <a:latin typeface="Calibri" panose="020F0502020204030204" pitchFamily="34"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407383">
                <a:tc>
                  <a:txBody>
                    <a:bodyPr/>
                    <a:lstStyle/>
                    <a:p>
                      <a:pPr marL="2032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agency strategic plan addresses priorities identified in the community health improvement plan (CHIP) for which the health department is responsible.</a:t>
                      </a:r>
                      <a:endParaRPr lang="en-US" sz="1000">
                        <a:effectLst/>
                        <a:latin typeface="Calibri" panose="020F0502020204030204" pitchFamily="34"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23059">
                <a:tc>
                  <a:txBody>
                    <a:bodyPr/>
                    <a:lstStyle/>
                    <a:p>
                      <a:pPr marL="2032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Long term goals (3-5 years) and SMART objectives are identified for each strategic priority.</a:t>
                      </a:r>
                      <a:endParaRPr lang="en-US" sz="1000">
                        <a:effectLst/>
                        <a:latin typeface="Calibri" panose="020F0502020204030204" pitchFamily="34"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244878">
                <a:tc>
                  <a:txBody>
                    <a:bodyPr/>
                    <a:lstStyle/>
                    <a:p>
                      <a:pPr marL="0" marR="0">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Strategic Plan Implementation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407383">
                <a:tc>
                  <a:txBody>
                    <a:bodyPr/>
                    <a:lstStyle/>
                    <a:p>
                      <a:pPr marL="7747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Specific strategies and interventions are developed for achieving strategic goals and objectives and incorporated into operational plans and employee work plans.</a:t>
                      </a:r>
                      <a:endParaRPr lang="en-US" sz="1000">
                        <a:effectLst/>
                        <a:latin typeface="Calibri" panose="020F0502020204030204" pitchFamily="34"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407383">
                <a:tc>
                  <a:txBody>
                    <a:bodyPr/>
                    <a:lstStyle/>
                    <a:p>
                      <a:pPr marL="7747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Process, output, and outcome measures are monitored to assess progress against strategic goals and objectives.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07383">
                <a:tc>
                  <a:txBody>
                    <a:bodyPr/>
                    <a:lstStyle/>
                    <a:p>
                      <a:pPr marL="7747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strategic plan guides decision making on allocating resources to achieve strategic priorities.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638" marR="29638" marT="14819" marB="148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2727217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120"/>
            <a:ext cx="9144000" cy="1164431"/>
          </a:xfrm>
          <a:prstGeom prst="rect">
            <a:avLst/>
          </a:prstGeom>
        </p:spPr>
      </p:pic>
      <p:sp>
        <p:nvSpPr>
          <p:cNvPr id="23" name="TextBox 22"/>
          <p:cNvSpPr txBox="1"/>
          <p:nvPr/>
        </p:nvSpPr>
        <p:spPr>
          <a:xfrm>
            <a:off x="185159" y="11089"/>
            <a:ext cx="7274229" cy="1200329"/>
          </a:xfrm>
          <a:prstGeom prst="rect">
            <a:avLst/>
          </a:prstGeom>
          <a:noFill/>
        </p:spPr>
        <p:txBody>
          <a:bodyPr wrap="square" rtlCol="0">
            <a:spAutoFit/>
          </a:bodyPr>
          <a:lstStyle/>
          <a:p>
            <a:r>
              <a:rPr lang="en-US" sz="3600" b="1" dirty="0" smtClean="0">
                <a:solidFill>
                  <a:schemeClr val="bg1"/>
                </a:solidFill>
              </a:rPr>
              <a:t>What is a Culture of Quality Improvement?</a:t>
            </a:r>
            <a:endParaRPr lang="en-US" sz="3600" b="1" dirty="0">
              <a:solidFill>
                <a:schemeClr val="bg1"/>
              </a:solidFill>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9388" y="287285"/>
            <a:ext cx="1458668" cy="394030"/>
          </a:xfrm>
          <a:prstGeom prst="rect">
            <a:avLst/>
          </a:prstGeom>
        </p:spPr>
      </p:pic>
      <p:sp>
        <p:nvSpPr>
          <p:cNvPr id="6" name="Content Placeholder 4"/>
          <p:cNvSpPr txBox="1">
            <a:spLocks/>
          </p:cNvSpPr>
          <p:nvPr/>
        </p:nvSpPr>
        <p:spPr>
          <a:xfrm>
            <a:off x="459856" y="1588547"/>
            <a:ext cx="8458200" cy="3505200"/>
          </a:xfrm>
          <a:prstGeom prst="rect">
            <a:avLst/>
          </a:prstGeom>
        </p:spPr>
        <p:txBody>
          <a:bodyPr/>
          <a:lstStyle>
            <a:lvl1pPr marL="342900" indent="-342900" algn="l" rtl="0" eaLnBrk="0" fontAlgn="base" hangingPunct="0">
              <a:lnSpc>
                <a:spcPct val="120000"/>
              </a:lnSpc>
              <a:spcBef>
                <a:spcPct val="20000"/>
              </a:spcBef>
              <a:spcAft>
                <a:spcPct val="0"/>
              </a:spcAft>
              <a:defRPr sz="1400">
                <a:solidFill>
                  <a:schemeClr val="tx1"/>
                </a:solidFill>
                <a:latin typeface="+mn-lt"/>
                <a:ea typeface="+mn-ea"/>
                <a:cs typeface="+mn-cs"/>
              </a:defRPr>
            </a:lvl1pPr>
            <a:lvl2pPr marL="114300" indent="342900" algn="l" rtl="0" eaLnBrk="0" fontAlgn="base" hangingPunct="0">
              <a:spcBef>
                <a:spcPct val="20000"/>
              </a:spcBef>
              <a:spcAft>
                <a:spcPct val="0"/>
              </a:spcAft>
              <a:defRPr sz="1400">
                <a:solidFill>
                  <a:schemeClr val="tx1"/>
                </a:solidFill>
                <a:latin typeface="+mn-lt"/>
              </a:defRPr>
            </a:lvl2pPr>
            <a:lvl3pPr marL="977900" indent="-63500" algn="l" rtl="0" eaLnBrk="0" fontAlgn="base" hangingPunct="0">
              <a:spcBef>
                <a:spcPct val="20000"/>
              </a:spcBef>
              <a:spcAft>
                <a:spcPct val="0"/>
              </a:spcAft>
              <a:defRPr sz="1400">
                <a:solidFill>
                  <a:schemeClr val="tx1"/>
                </a:solidFill>
                <a:latin typeface="+mn-lt"/>
              </a:defRPr>
            </a:lvl3pPr>
            <a:lvl4pPr marL="1600200" indent="-228600" algn="l" rtl="0" eaLnBrk="0" fontAlgn="base" hangingPunct="0">
              <a:spcBef>
                <a:spcPct val="20000"/>
              </a:spcBef>
              <a:spcAft>
                <a:spcPct val="0"/>
              </a:spcAft>
              <a:defRPr sz="1400">
                <a:solidFill>
                  <a:schemeClr val="tx1"/>
                </a:solidFill>
                <a:latin typeface="+mn-lt"/>
              </a:defRPr>
            </a:lvl4pPr>
            <a:lvl5pPr marL="2057400" indent="-228600" algn="l" rtl="0" eaLnBrk="0" fontAlgn="base" hangingPunct="0">
              <a:spcBef>
                <a:spcPct val="20000"/>
              </a:spcBef>
              <a:spcAft>
                <a:spcPct val="0"/>
              </a:spcAft>
              <a:defRPr sz="1400">
                <a:solidFill>
                  <a:schemeClr val="tx1"/>
                </a:solidFill>
                <a:latin typeface="+mn-lt"/>
              </a:defRPr>
            </a:lvl5pPr>
            <a:lvl6pPr marL="2514600" indent="-228600" algn="l" rtl="0" fontAlgn="base">
              <a:spcBef>
                <a:spcPct val="20000"/>
              </a:spcBef>
              <a:spcAft>
                <a:spcPct val="0"/>
              </a:spcAft>
              <a:defRPr sz="1400">
                <a:solidFill>
                  <a:schemeClr val="tx1"/>
                </a:solidFill>
                <a:latin typeface="+mn-lt"/>
              </a:defRPr>
            </a:lvl6pPr>
            <a:lvl7pPr marL="2971800" indent="-228600" algn="l" rtl="0" fontAlgn="base">
              <a:spcBef>
                <a:spcPct val="20000"/>
              </a:spcBef>
              <a:spcAft>
                <a:spcPct val="0"/>
              </a:spcAft>
              <a:defRPr sz="1400">
                <a:solidFill>
                  <a:schemeClr val="tx1"/>
                </a:solidFill>
                <a:latin typeface="+mn-lt"/>
              </a:defRPr>
            </a:lvl7pPr>
            <a:lvl8pPr marL="3429000" indent="-228600" algn="l" rtl="0" fontAlgn="base">
              <a:spcBef>
                <a:spcPct val="20000"/>
              </a:spcBef>
              <a:spcAft>
                <a:spcPct val="0"/>
              </a:spcAft>
              <a:defRPr sz="1400">
                <a:solidFill>
                  <a:schemeClr val="tx1"/>
                </a:solidFill>
                <a:latin typeface="+mn-lt"/>
              </a:defRPr>
            </a:lvl8pPr>
            <a:lvl9pPr marL="3886200" indent="-228600" algn="l" rtl="0" fontAlgn="base">
              <a:spcBef>
                <a:spcPct val="20000"/>
              </a:spcBef>
              <a:spcAft>
                <a:spcPct val="0"/>
              </a:spcAft>
              <a:defRPr sz="1400">
                <a:solidFill>
                  <a:schemeClr val="tx1"/>
                </a:solidFill>
                <a:latin typeface="+mn-lt"/>
              </a:defRPr>
            </a:lvl9pPr>
          </a:lstStyle>
          <a:p>
            <a:pPr>
              <a:buFont typeface="Arial" panose="020B0604020202020204" pitchFamily="34" charset="0"/>
              <a:buChar char="•"/>
            </a:pPr>
            <a:r>
              <a:rPr lang="en-US" sz="2400" b="1" kern="0" dirty="0" smtClean="0">
                <a:ea typeface="Adobe Fangsong Std R" panose="02020400000000000000" pitchFamily="18" charset="-128"/>
              </a:rPr>
              <a:t>Continuous improvement </a:t>
            </a:r>
            <a:r>
              <a:rPr lang="en-US" sz="2400" kern="0" dirty="0" smtClean="0">
                <a:ea typeface="Adobe Fangsong Std R" panose="02020400000000000000" pitchFamily="18" charset="-128"/>
              </a:rPr>
              <a:t>vs. status quo</a:t>
            </a:r>
          </a:p>
          <a:p>
            <a:pPr>
              <a:buFont typeface="Arial" panose="020B0604020202020204" pitchFamily="34" charset="0"/>
              <a:buChar char="•"/>
            </a:pPr>
            <a:r>
              <a:rPr lang="en-US" sz="2400" b="1" kern="0" dirty="0" smtClean="0">
                <a:ea typeface="Adobe Fangsong Std R" panose="02020400000000000000" pitchFamily="18" charset="-128"/>
              </a:rPr>
              <a:t>Intrinsic</a:t>
            </a:r>
            <a:r>
              <a:rPr lang="en-US" sz="2400" kern="0" dirty="0" smtClean="0">
                <a:ea typeface="Adobe Fangsong Std R" panose="02020400000000000000" pitchFamily="18" charset="-128"/>
              </a:rPr>
              <a:t> motivation vs. extrinsic motivation</a:t>
            </a:r>
          </a:p>
          <a:p>
            <a:pPr>
              <a:buFont typeface="Arial" panose="020B0604020202020204" pitchFamily="34" charset="0"/>
              <a:buChar char="•"/>
            </a:pPr>
            <a:r>
              <a:rPr lang="en-US" sz="2400" b="1" kern="0" dirty="0" smtClean="0">
                <a:ea typeface="Adobe Fangsong Std R" panose="02020400000000000000" pitchFamily="18" charset="-128"/>
              </a:rPr>
              <a:t>Data driven </a:t>
            </a:r>
            <a:r>
              <a:rPr lang="en-US" sz="2400" kern="0" dirty="0" smtClean="0">
                <a:ea typeface="Adobe Fangsong Std R" panose="02020400000000000000" pitchFamily="18" charset="-128"/>
              </a:rPr>
              <a:t>decision making</a:t>
            </a:r>
          </a:p>
          <a:p>
            <a:pPr>
              <a:buFont typeface="Arial" panose="020B0604020202020204" pitchFamily="34" charset="0"/>
              <a:buChar char="•"/>
            </a:pPr>
            <a:r>
              <a:rPr lang="en-US" sz="2400" b="1" kern="0" dirty="0" smtClean="0">
                <a:ea typeface="Adobe Fangsong Std R" panose="02020400000000000000" pitchFamily="18" charset="-128"/>
              </a:rPr>
              <a:t>Collaborative</a:t>
            </a:r>
            <a:r>
              <a:rPr lang="en-US" sz="2400" kern="0" dirty="0" smtClean="0">
                <a:ea typeface="Adobe Fangsong Std R" panose="02020400000000000000" pitchFamily="18" charset="-128"/>
              </a:rPr>
              <a:t> vs. </a:t>
            </a:r>
            <a:r>
              <a:rPr lang="en-US" sz="2400" kern="0" dirty="0" err="1" smtClean="0">
                <a:ea typeface="Adobe Fangsong Std R" panose="02020400000000000000" pitchFamily="18" charset="-128"/>
              </a:rPr>
              <a:t>siloed</a:t>
            </a:r>
            <a:r>
              <a:rPr lang="en-US" sz="2400" kern="0" dirty="0" smtClean="0">
                <a:ea typeface="Adobe Fangsong Std R" panose="02020400000000000000" pitchFamily="18" charset="-128"/>
              </a:rPr>
              <a:t> </a:t>
            </a:r>
          </a:p>
          <a:p>
            <a:pPr>
              <a:buFont typeface="Arial" panose="020B0604020202020204" pitchFamily="34" charset="0"/>
              <a:buChar char="•"/>
            </a:pPr>
            <a:r>
              <a:rPr lang="en-US" sz="2400" b="1" kern="0" dirty="0" smtClean="0">
                <a:ea typeface="Adobe Fangsong Std R" panose="02020400000000000000" pitchFamily="18" charset="-128"/>
              </a:rPr>
              <a:t>Customer </a:t>
            </a:r>
            <a:r>
              <a:rPr lang="en-US" sz="2400" kern="0" dirty="0" smtClean="0">
                <a:ea typeface="Adobe Fangsong Std R" panose="02020400000000000000" pitchFamily="18" charset="-128"/>
              </a:rPr>
              <a:t>focus </a:t>
            </a:r>
          </a:p>
          <a:p>
            <a:pPr>
              <a:buFont typeface="Arial" panose="020B0604020202020204" pitchFamily="34" charset="0"/>
              <a:buChar char="•"/>
            </a:pPr>
            <a:r>
              <a:rPr lang="en-US" sz="2400" b="1" kern="0" dirty="0" smtClean="0">
                <a:ea typeface="Adobe Fangsong Std R" panose="02020400000000000000" pitchFamily="18" charset="-128"/>
              </a:rPr>
              <a:t>Innovation </a:t>
            </a:r>
            <a:r>
              <a:rPr lang="en-US" sz="2400" kern="0" dirty="0" smtClean="0">
                <a:ea typeface="Adobe Fangsong Std R" panose="02020400000000000000" pitchFamily="18" charset="-128"/>
              </a:rPr>
              <a:t>is the norm</a:t>
            </a:r>
          </a:p>
          <a:p>
            <a:pPr>
              <a:buFont typeface="Arial" panose="020B0604020202020204" pitchFamily="34" charset="0"/>
              <a:buChar char="•"/>
            </a:pPr>
            <a:r>
              <a:rPr lang="en-US" sz="2400" kern="0" dirty="0" smtClean="0">
                <a:solidFill>
                  <a:srgbClr val="FF0000"/>
                </a:solidFill>
                <a:ea typeface="Adobe Fangsong Std R" panose="02020400000000000000" pitchFamily="18" charset="-128"/>
              </a:rPr>
              <a:t>Describe the agency vision for QI</a:t>
            </a:r>
            <a:endParaRPr lang="en-US" sz="2400" kern="0" dirty="0">
              <a:solidFill>
                <a:srgbClr val="FF0000"/>
              </a:solidFill>
            </a:endParaRPr>
          </a:p>
        </p:txBody>
      </p:sp>
    </p:spTree>
    <p:extLst>
      <p:ext uri="{BB962C8B-B14F-4D97-AF65-F5344CB8AC3E}">
        <p14:creationId xmlns:p14="http://schemas.microsoft.com/office/powerpoint/2010/main" val="1402714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381328"/>
          </a:xfrm>
          <a:prstGeom prst="rect">
            <a:avLst/>
          </a:prstGeom>
        </p:spPr>
      </p:pic>
      <p:sp>
        <p:nvSpPr>
          <p:cNvPr id="23" name="TextBox 22"/>
          <p:cNvSpPr txBox="1"/>
          <p:nvPr/>
        </p:nvSpPr>
        <p:spPr>
          <a:xfrm>
            <a:off x="110594" y="-81203"/>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QI Infrastructure</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5.2: Performance Measurement</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456" y="136187"/>
            <a:ext cx="1458668" cy="394030"/>
          </a:xfrm>
          <a:prstGeom prst="rect">
            <a:avLst/>
          </a:prstGeom>
        </p:spPr>
      </p:pic>
      <p:sp>
        <p:nvSpPr>
          <p:cNvPr id="3" name="Rectangle 2"/>
          <p:cNvSpPr/>
          <p:nvPr/>
        </p:nvSpPr>
        <p:spPr>
          <a:xfrm>
            <a:off x="342604" y="1718731"/>
            <a:ext cx="8186416" cy="6053965"/>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Agency-wide process for developing and aligning performance measures to monitor performance</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Standards and targets are set for all metrics </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Staff held accountable for data collection, analysis, and reporting</a:t>
            </a:r>
          </a:p>
          <a:p>
            <a:pPr>
              <a:lnSpc>
                <a:spcPct val="107000"/>
              </a:lnSpc>
              <a:spcAft>
                <a:spcPts val="800"/>
              </a:spcAft>
            </a:pPr>
            <a:r>
              <a:rPr lang="en-US" sz="2800" dirty="0" smtClean="0">
                <a:ea typeface="Times New Roman" panose="02020603050405020304" pitchFamily="18"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0737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783" y="144579"/>
            <a:ext cx="1458668" cy="394030"/>
          </a:xfrm>
          <a:prstGeom prst="rect">
            <a:avLst/>
          </a:prstGeom>
        </p:spPr>
      </p:pic>
      <p:sp>
        <p:nvSpPr>
          <p:cNvPr id="8" name="TextBox 7"/>
          <p:cNvSpPr txBox="1"/>
          <p:nvPr/>
        </p:nvSpPr>
        <p:spPr>
          <a:xfrm>
            <a:off x="110594" y="-81203"/>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QI Infrastructure</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5.2: Performance Measurement</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35693790"/>
              </p:ext>
            </p:extLst>
          </p:nvPr>
        </p:nvGraphicFramePr>
        <p:xfrm>
          <a:off x="110595" y="1164428"/>
          <a:ext cx="8922812" cy="6693590"/>
        </p:xfrm>
        <a:graphic>
          <a:graphicData uri="http://schemas.openxmlformats.org/drawingml/2006/table">
            <a:tbl>
              <a:tblPr bandRow="1"/>
              <a:tblGrid>
                <a:gridCol w="5187724"/>
                <a:gridCol w="622812"/>
                <a:gridCol w="622812"/>
                <a:gridCol w="622812"/>
                <a:gridCol w="622812"/>
                <a:gridCol w="622812"/>
                <a:gridCol w="621028"/>
              </a:tblGrid>
              <a:tr h="525009">
                <a:tc>
                  <a:txBody>
                    <a:bodyPr/>
                    <a:lstStyle/>
                    <a:p>
                      <a:pPr marL="0" marR="0" algn="l">
                        <a:lnSpc>
                          <a:spcPct val="115000"/>
                        </a:lnSpc>
                        <a:spcBef>
                          <a:spcPts val="0"/>
                        </a:spcBef>
                        <a:spcAft>
                          <a:spcPts val="0"/>
                        </a:spcAft>
                      </a:pPr>
                      <a:r>
                        <a:rPr lang="en-US" sz="1000" i="1">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000" i="1">
                          <a:effectLst/>
                          <a:latin typeface="Calibri" panose="020F0502020204030204" pitchFamily="34" charset="0"/>
                          <a:ea typeface="Times New Roman" panose="02020603050405020304" pitchFamily="18" charset="0"/>
                          <a:cs typeface="Arial" panose="020B0604020202020204" pitchFamily="34" charset="0"/>
                        </a:rPr>
                        <a:t>Rate the following statements regarding performance measurement and use of data to drive improvement.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66749">
                <a:tc>
                  <a:txBody>
                    <a:bodyPr/>
                    <a:lstStyle/>
                    <a:p>
                      <a:pPr marL="0"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Performance Measures and Standards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290763">
                <a:tc>
                  <a:txBody>
                    <a:bodyPr/>
                    <a:lstStyle/>
                    <a:p>
                      <a:pPr marL="7747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All parts of the organization have defined performance measures to monitor performance. </a:t>
                      </a:r>
                      <a:endParaRPr lang="en-US" sz="1000">
                        <a:effectLst/>
                        <a:latin typeface="Calibri" panose="020F0502020204030204" pitchFamily="34"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290763">
                <a:tc>
                  <a:txBody>
                    <a:bodyPr/>
                    <a:lstStyle/>
                    <a:p>
                      <a:pPr marL="7747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 formal and standardized agency-wide process for developing performance measures is consistently followed.</a:t>
                      </a:r>
                      <a:endParaRPr lang="en-US" sz="1000">
                        <a:effectLst/>
                        <a:latin typeface="Calibri" panose="020F0502020204030204" pitchFamily="34"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0763">
                <a:tc>
                  <a:txBody>
                    <a:bodyPr/>
                    <a:lstStyle/>
                    <a:p>
                      <a:pPr marL="7747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Employees have input into the development and selection of performance measures that relate to their work </a:t>
                      </a:r>
                      <a:endParaRPr lang="en-US" sz="1000">
                        <a:effectLst/>
                        <a:latin typeface="Calibri" panose="020F0502020204030204" pitchFamily="34"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02963">
                <a:tc>
                  <a:txBody>
                    <a:bodyPr/>
                    <a:lstStyle/>
                    <a:p>
                      <a:pPr marL="7747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Performance measures are aligned through every level of the agency (e.g. department, division, program, and individual levels), and are linked to the agency strategic plan. </a:t>
                      </a:r>
                      <a:endParaRPr lang="en-US" sz="1000">
                        <a:effectLst/>
                        <a:latin typeface="Calibri" panose="020F0502020204030204" pitchFamily="34"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0763">
                <a:tc>
                  <a:txBody>
                    <a:bodyPr/>
                    <a:lstStyle/>
                    <a:p>
                      <a:pPr marL="7747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Performance measures have been aligned horizontally across the agency to ensure consistency across common agency processes. </a:t>
                      </a:r>
                      <a:endParaRPr lang="en-US" sz="1000">
                        <a:effectLst/>
                        <a:latin typeface="Calibri" panose="020F0502020204030204" pitchFamily="34"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90763">
                <a:tc>
                  <a:txBody>
                    <a:bodyPr/>
                    <a:lstStyle/>
                    <a:p>
                      <a:pPr marL="7747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 mix of input or capacity; process or output; and short, intermediate, and long term outcome performance measures are in place.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21665">
                <a:tc>
                  <a:txBody>
                    <a:bodyPr/>
                    <a:lstStyle/>
                    <a:p>
                      <a:pPr marL="7747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Performance measures are based on a balanced set of perspectives (e.g. customer, financial, internal processes, results), to ensure that all aspects of operations are adequately measured.  </a:t>
                      </a:r>
                      <a:endParaRPr lang="en-US" sz="1000">
                        <a:effectLst/>
                        <a:latin typeface="Calibri" panose="020F0502020204030204" pitchFamily="34"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90763">
                <a:tc>
                  <a:txBody>
                    <a:bodyPr/>
                    <a:lstStyle/>
                    <a:p>
                      <a:pPr marL="7747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Data sources are defined and data can be feasibly collected for all performance measures.   </a:t>
                      </a:r>
                      <a:endParaRPr lang="en-US" sz="1000">
                        <a:effectLst/>
                        <a:latin typeface="Calibri" panose="020F0502020204030204" pitchFamily="34"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90763">
                <a:tc>
                  <a:txBody>
                    <a:bodyPr/>
                    <a:lstStyle/>
                    <a:p>
                      <a:pPr marL="7747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 defined schedule for data collection is in place and consistently followed for all performance measures. </a:t>
                      </a:r>
                      <a:endParaRPr lang="en-US" sz="1000">
                        <a:effectLst/>
                        <a:latin typeface="Calibri" panose="020F0502020204030204" pitchFamily="34"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165960">
                <a:tc>
                  <a:txBody>
                    <a:bodyPr/>
                    <a:lstStyle/>
                    <a:p>
                      <a:pPr marL="7747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All performance measures have set performance standards, target or benchmarks.</a:t>
                      </a:r>
                      <a:endParaRPr lang="en-US" sz="1000">
                        <a:effectLst/>
                        <a:latin typeface="Calibri" panose="020F0502020204030204" pitchFamily="34"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21665">
                <a:tc>
                  <a:txBody>
                    <a:bodyPr/>
                    <a:lstStyle/>
                    <a:p>
                      <a:pPr marL="7747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 variety of sources for setting standards or targets are used including national/state level standards (Healthy People 2020); benchmarks from peer agency performance; and past agency performance data. </a:t>
                      </a:r>
                      <a:endParaRPr lang="en-US" sz="1000">
                        <a:effectLst/>
                        <a:latin typeface="Calibri" panose="020F0502020204030204" pitchFamily="34"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194308">
                <a:tc>
                  <a:txBody>
                    <a:bodyPr/>
                    <a:lstStyle/>
                    <a:p>
                      <a:pPr marL="20320"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Data Analysis &amp; Reporting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290763">
                <a:tc>
                  <a:txBody>
                    <a:bodyPr/>
                    <a:lstStyle/>
                    <a:p>
                      <a:pPr marL="7747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 schedule for the frequency of data analysis and reporting of performance is routinely followed for all performance measures.</a:t>
                      </a:r>
                      <a:endParaRPr lang="en-US" sz="1000">
                        <a:effectLst/>
                        <a:latin typeface="Calibri" panose="020F0502020204030204" pitchFamily="34"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165960">
                <a:tc>
                  <a:txBody>
                    <a:bodyPr/>
                    <a:lstStyle/>
                    <a:p>
                      <a:pPr marL="7747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Performance is routinely reported to both internal and external stakeholders. </a:t>
                      </a:r>
                      <a:endParaRPr lang="en-US" sz="1000">
                        <a:effectLst/>
                        <a:latin typeface="Calibri" panose="020F0502020204030204" pitchFamily="34"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21665">
                <a:tc>
                  <a:txBody>
                    <a:bodyPr/>
                    <a:lstStyle/>
                    <a:p>
                      <a:pPr marL="7747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 effective information system (e.g. spreadsheets, database, performance software) is used for storing, analyzing, integrating, and reporting performance throughout the organization. </a:t>
                      </a:r>
                      <a:endParaRPr lang="en-US" sz="1000">
                        <a:effectLst/>
                        <a:latin typeface="Calibri" panose="020F0502020204030204" pitchFamily="34"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90763">
                <a:tc>
                  <a:txBody>
                    <a:bodyPr/>
                    <a:lstStyle/>
                    <a:p>
                      <a:pPr marL="7747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Employees have been assigned responsibility for monitoring and reporting on performance measures. </a:t>
                      </a:r>
                      <a:endParaRPr lang="en-US" sz="1000">
                        <a:effectLst/>
                        <a:latin typeface="Calibri" panose="020F0502020204030204" pitchFamily="34"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90763">
                <a:tc>
                  <a:txBody>
                    <a:bodyPr/>
                    <a:lstStyle/>
                    <a:p>
                      <a:pPr marL="7747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As appropriate, statistical methods are applied to analyze data (e.g. reliability, validity, process variance and control). </a:t>
                      </a:r>
                      <a:endParaRPr lang="en-US" sz="1000">
                        <a:effectLst/>
                        <a:latin typeface="Calibri" panose="020F0502020204030204" pitchFamily="34"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225" marR="22225" marT="11113" marB="111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8276832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381328"/>
          </a:xfrm>
          <a:prstGeom prst="rect">
            <a:avLst/>
          </a:prstGeom>
        </p:spPr>
      </p:pic>
      <p:sp>
        <p:nvSpPr>
          <p:cNvPr id="23" name="TextBox 22"/>
          <p:cNvSpPr txBox="1"/>
          <p:nvPr/>
        </p:nvSpPr>
        <p:spPr>
          <a:xfrm>
            <a:off x="110594" y="-81203"/>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QI Infrastructure</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5.3: Quality Improvement Planning</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456" y="136187"/>
            <a:ext cx="1458668" cy="394030"/>
          </a:xfrm>
          <a:prstGeom prst="rect">
            <a:avLst/>
          </a:prstGeom>
        </p:spPr>
      </p:pic>
      <p:sp>
        <p:nvSpPr>
          <p:cNvPr id="3" name="Rectangle 2"/>
          <p:cNvSpPr/>
          <p:nvPr/>
        </p:nvSpPr>
        <p:spPr>
          <a:xfrm>
            <a:off x="342604" y="1718731"/>
            <a:ext cx="8186416" cy="6053965"/>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Performance data used to inform QI projects and plan</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An agency QI plan defines goals and strategies for advancing QI culture and implementing QI projects</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Implementation and evaluation of QI plan</a:t>
            </a:r>
          </a:p>
          <a:p>
            <a:pPr>
              <a:lnSpc>
                <a:spcPct val="107000"/>
              </a:lnSpc>
              <a:spcAft>
                <a:spcPts val="800"/>
              </a:spcAft>
            </a:pPr>
            <a:r>
              <a:rPr lang="en-US" sz="2800" dirty="0" smtClean="0">
                <a:ea typeface="Times New Roman" panose="02020603050405020304" pitchFamily="18"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41523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783" y="144579"/>
            <a:ext cx="1458668" cy="394030"/>
          </a:xfrm>
          <a:prstGeom prst="rect">
            <a:avLst/>
          </a:prstGeom>
        </p:spPr>
      </p:pic>
      <p:sp>
        <p:nvSpPr>
          <p:cNvPr id="6" name="TextBox 5"/>
          <p:cNvSpPr txBox="1"/>
          <p:nvPr/>
        </p:nvSpPr>
        <p:spPr>
          <a:xfrm>
            <a:off x="110594" y="-81203"/>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QI Infrastructure</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5.3: Quality Improvement Planning</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550183"/>
              </p:ext>
            </p:extLst>
          </p:nvPr>
        </p:nvGraphicFramePr>
        <p:xfrm>
          <a:off x="110592" y="1164434"/>
          <a:ext cx="8922813" cy="5922111"/>
        </p:xfrm>
        <a:graphic>
          <a:graphicData uri="http://schemas.openxmlformats.org/drawingml/2006/table">
            <a:tbl>
              <a:tblPr bandRow="1"/>
              <a:tblGrid>
                <a:gridCol w="5187721"/>
                <a:gridCol w="622813"/>
                <a:gridCol w="622813"/>
                <a:gridCol w="622813"/>
                <a:gridCol w="622813"/>
                <a:gridCol w="622813"/>
                <a:gridCol w="621027"/>
              </a:tblGrid>
              <a:tr h="604707">
                <a:tc>
                  <a:txBody>
                    <a:bodyPr/>
                    <a:lstStyle/>
                    <a:p>
                      <a:pPr marL="0" marR="0" algn="l">
                        <a:lnSpc>
                          <a:spcPct val="115000"/>
                        </a:lnSpc>
                        <a:spcBef>
                          <a:spcPts val="0"/>
                        </a:spcBef>
                        <a:spcAft>
                          <a:spcPts val="0"/>
                        </a:spcAft>
                      </a:pPr>
                      <a:r>
                        <a:rPr lang="en-US" sz="1000" i="1">
                          <a:effectLst/>
                          <a:latin typeface="Calibri" panose="020F0502020204030204" pitchFamily="34" charset="0"/>
                          <a:ea typeface="Times New Roman" panose="02020603050405020304" pitchFamily="18" charset="0"/>
                          <a:cs typeface="Arial" panose="020B0604020202020204" pitchFamily="34" charset="0"/>
                        </a:rPr>
                        <a:t/>
                      </a:r>
                      <a:br>
                        <a:rPr lang="en-US" sz="1000" i="1">
                          <a:effectLst/>
                          <a:latin typeface="Calibri" panose="020F0502020204030204" pitchFamily="34" charset="0"/>
                          <a:ea typeface="Times New Roman" panose="02020603050405020304" pitchFamily="18" charset="0"/>
                          <a:cs typeface="Arial" panose="020B0604020202020204" pitchFamily="34" charset="0"/>
                        </a:rPr>
                      </a:br>
                      <a:r>
                        <a:rPr lang="en-US" sz="1000" i="1">
                          <a:effectLst/>
                          <a:latin typeface="Calibri" panose="020F0502020204030204" pitchFamily="34" charset="0"/>
                          <a:ea typeface="Times New Roman" panose="02020603050405020304" pitchFamily="18" charset="0"/>
                          <a:cs typeface="Arial" panose="020B0604020202020204" pitchFamily="34" charset="0"/>
                        </a:rPr>
                        <a:t>Rate the following statement regarding the development and use of an actionable annual quality improvement plan.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15829">
                <a:tc>
                  <a:txBody>
                    <a:bodyPr/>
                    <a:lstStyle/>
                    <a:p>
                      <a:pPr marL="0"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Collecting and Analyzing Data for QI Plan Development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350771">
                <a:tc>
                  <a:txBody>
                    <a:bodyPr/>
                    <a:lstStyle/>
                    <a:p>
                      <a:pPr marL="2032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Organization performance data is used to determine and prioritize improvement projects. </a:t>
                      </a:r>
                      <a:endParaRPr lang="en-US" sz="1000">
                        <a:effectLst/>
                        <a:latin typeface="Calibri" panose="020F0502020204030204" pitchFamily="34"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350771">
                <a:tc>
                  <a:txBody>
                    <a:bodyPr/>
                    <a:lstStyle/>
                    <a:p>
                      <a:pPr marL="2032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Employee assessments (e.g., employee satisfaction survey) are considered when prioritizing improvement projects. </a:t>
                      </a:r>
                      <a:endParaRPr lang="en-US" sz="1000">
                        <a:effectLst/>
                        <a:latin typeface="Calibri" panose="020F0502020204030204" pitchFamily="34"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50771">
                <a:tc>
                  <a:txBody>
                    <a:bodyPr/>
                    <a:lstStyle/>
                    <a:p>
                      <a:pPr marL="2032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Customer satisfaction data and customer needs and values are considered when prioritizing improvement projects. </a:t>
                      </a:r>
                      <a:endParaRPr lang="en-US" sz="1000">
                        <a:effectLst/>
                        <a:latin typeface="Calibri" panose="020F0502020204030204" pitchFamily="34"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50771">
                <a:tc>
                  <a:txBody>
                    <a:bodyPr/>
                    <a:lstStyle/>
                    <a:p>
                      <a:pPr marL="2032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Identified gaps in performance against strategic plan goals and objectives are considered when prioritizing improvement initiatives.   </a:t>
                      </a:r>
                      <a:endParaRPr lang="en-US" sz="1000">
                        <a:effectLst/>
                        <a:latin typeface="Calibri" panose="020F0502020204030204" pitchFamily="34"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50771">
                <a:tc>
                  <a:txBody>
                    <a:bodyPr/>
                    <a:lstStyle/>
                    <a:p>
                      <a:pPr marL="2032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Lessons learned from prior successes and failures are captured from prior year’s QI plan(s).</a:t>
                      </a:r>
                      <a:endParaRPr lang="en-US" sz="1000">
                        <a:effectLst/>
                        <a:latin typeface="Calibri" panose="020F0502020204030204" pitchFamily="34"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215829">
                <a:tc>
                  <a:txBody>
                    <a:bodyPr/>
                    <a:lstStyle/>
                    <a:p>
                      <a:pPr marL="20320"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Developing the Annual Quality Improvement Plan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350771">
                <a:tc>
                  <a:txBody>
                    <a:bodyPr/>
                    <a:lstStyle/>
                    <a:p>
                      <a:pPr marL="2032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QI plan defines key quality terms which create a common vocabulary and consistent messaging.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193020">
                <a:tc>
                  <a:txBody>
                    <a:bodyPr/>
                    <a:lstStyle/>
                    <a:p>
                      <a:pPr marL="2032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QI plan identifies the organization’s QI training goals and strategies.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52688">
                <a:tc>
                  <a:txBody>
                    <a:bodyPr/>
                    <a:lstStyle/>
                    <a:p>
                      <a:pPr marL="2032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QI plan defines the organization’s governance structure including membership, roles and responsibilities, staffing support, budget, and resource allocation.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52688">
                <a:tc>
                  <a:txBody>
                    <a:bodyPr/>
                    <a:lstStyle/>
                    <a:p>
                      <a:pPr marL="2032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All prioritized improvement initiatives are defined in the QI plan with goals, objectives, measures, time-framed targets, and person(s) responsible.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50771">
                <a:tc>
                  <a:txBody>
                    <a:bodyPr/>
                    <a:lstStyle/>
                    <a:p>
                      <a:pPr marL="2032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Strategies around communicating about QI with the organization are defined in the QI plan.</a:t>
                      </a:r>
                      <a:endParaRPr lang="en-US" sz="1000">
                        <a:effectLst/>
                        <a:latin typeface="Calibri" panose="020F0502020204030204" pitchFamily="34"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215829">
                <a:tc>
                  <a:txBody>
                    <a:bodyPr/>
                    <a:lstStyle/>
                    <a:p>
                      <a:pPr marL="20320"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Achieving Annual Improvements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350771">
                <a:tc>
                  <a:txBody>
                    <a:bodyPr/>
                    <a:lstStyle/>
                    <a:p>
                      <a:pPr marL="2032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Improvement projects and initiatives have clear, actionable deliverables with assigned responsible parties. </a:t>
                      </a:r>
                      <a:endParaRPr lang="en-US" sz="1000">
                        <a:effectLst/>
                        <a:latin typeface="Calibri" panose="020F0502020204030204" pitchFamily="34"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193020">
                <a:tc>
                  <a:txBody>
                    <a:bodyPr/>
                    <a:lstStyle/>
                    <a:p>
                      <a:pPr marL="2032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Progress against improvement goals are monitored and reported.  </a:t>
                      </a:r>
                      <a:endParaRPr lang="en-US" sz="1000">
                        <a:effectLst/>
                        <a:latin typeface="Calibri" panose="020F0502020204030204" pitchFamily="34"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93020">
                <a:tc>
                  <a:txBody>
                    <a:bodyPr/>
                    <a:lstStyle/>
                    <a:p>
                      <a:pPr marL="2032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annual QI plan and progress against the plan is available to all employees.</a:t>
                      </a:r>
                      <a:endParaRPr lang="en-US" sz="1000">
                        <a:effectLst/>
                        <a:latin typeface="Calibri" panose="020F0502020204030204" pitchFamily="34"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50771">
                <a:tc>
                  <a:txBody>
                    <a:bodyPr/>
                    <a:lstStyle/>
                    <a:p>
                      <a:pPr marL="20320" marR="0" algn="l">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improvement plan’s goals and strategies are cascaded throughout the organization and into operational plans and employee work plans.</a:t>
                      </a:r>
                      <a:endParaRPr lang="en-US" sz="1000">
                        <a:effectLst/>
                        <a:latin typeface="Calibri" panose="020F0502020204030204" pitchFamily="34"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626" marR="25626" marT="12813" marB="128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4816692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381328"/>
          </a:xfrm>
          <a:prstGeom prst="rect">
            <a:avLst/>
          </a:prstGeom>
        </p:spPr>
      </p:pic>
      <p:sp>
        <p:nvSpPr>
          <p:cNvPr id="23" name="TextBox 22"/>
          <p:cNvSpPr txBox="1"/>
          <p:nvPr/>
        </p:nvSpPr>
        <p:spPr>
          <a:xfrm>
            <a:off x="110594" y="136187"/>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QI Infrastructure</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5.4: Administrative &amp; Functional Processes</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456" y="136187"/>
            <a:ext cx="1458668" cy="394030"/>
          </a:xfrm>
          <a:prstGeom prst="rect">
            <a:avLst/>
          </a:prstGeom>
        </p:spPr>
      </p:pic>
      <p:sp>
        <p:nvSpPr>
          <p:cNvPr id="3" name="Rectangle 2"/>
          <p:cNvSpPr/>
          <p:nvPr/>
        </p:nvSpPr>
        <p:spPr>
          <a:xfrm>
            <a:off x="342604" y="1718731"/>
            <a:ext cx="8186416" cy="7283789"/>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Administrative process teams (e.g. HR, Finance, IT): </a:t>
            </a:r>
          </a:p>
          <a:p>
            <a:pPr marL="742950" lvl="1"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Understand their customers’ needs</a:t>
            </a:r>
          </a:p>
          <a:p>
            <a:pPr marL="742950" lvl="1"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Monitor and report their performance</a:t>
            </a:r>
          </a:p>
          <a:p>
            <a:pPr marL="742950" lvl="1"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Understand and support organizational process improvements </a:t>
            </a:r>
          </a:p>
          <a:p>
            <a:pPr marL="742950" lvl="1"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Participate in QI projects, as appropriate </a:t>
            </a: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r>
              <a:rPr lang="en-US" sz="2800" dirty="0" smtClean="0">
                <a:ea typeface="Times New Roman" panose="02020603050405020304" pitchFamily="18"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0867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783" y="144579"/>
            <a:ext cx="1458668" cy="394030"/>
          </a:xfrm>
          <a:prstGeom prst="rect">
            <a:avLst/>
          </a:prstGeom>
        </p:spPr>
      </p:pic>
      <p:sp>
        <p:nvSpPr>
          <p:cNvPr id="7" name="TextBox 6"/>
          <p:cNvSpPr txBox="1"/>
          <p:nvPr/>
        </p:nvSpPr>
        <p:spPr>
          <a:xfrm>
            <a:off x="94045" y="43606"/>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QI Infrastructure</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5.4: Administrative &amp; Functional Processes</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36536592"/>
              </p:ext>
            </p:extLst>
          </p:nvPr>
        </p:nvGraphicFramePr>
        <p:xfrm>
          <a:off x="94044" y="1221797"/>
          <a:ext cx="8922813" cy="5548992"/>
        </p:xfrm>
        <a:graphic>
          <a:graphicData uri="http://schemas.openxmlformats.org/drawingml/2006/table">
            <a:tbl>
              <a:tblPr bandRow="1"/>
              <a:tblGrid>
                <a:gridCol w="5187720"/>
                <a:gridCol w="622813"/>
                <a:gridCol w="622813"/>
                <a:gridCol w="622813"/>
                <a:gridCol w="622813"/>
                <a:gridCol w="622813"/>
                <a:gridCol w="621028"/>
              </a:tblGrid>
              <a:tr h="248233">
                <a:tc gridSpan="7">
                  <a:txBody>
                    <a:bodyPr/>
                    <a:lstStyle/>
                    <a:p>
                      <a:pPr marL="0" marR="0" algn="ctr">
                        <a:lnSpc>
                          <a:spcPct val="115000"/>
                        </a:lnSpc>
                        <a:spcBef>
                          <a:spcPts val="0"/>
                        </a:spcBef>
                        <a:spcAft>
                          <a:spcPts val="0"/>
                        </a:spcAft>
                      </a:pPr>
                      <a:r>
                        <a:rPr lang="en-US" sz="700" b="1" dirty="0">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91037">
                <a:tc>
                  <a:txBody>
                    <a:bodyPr/>
                    <a:lstStyle/>
                    <a:p>
                      <a:pPr marL="0" marR="0">
                        <a:lnSpc>
                          <a:spcPct val="115000"/>
                        </a:lnSpc>
                        <a:spcBef>
                          <a:spcPts val="0"/>
                        </a:spcBef>
                        <a:spcAft>
                          <a:spcPts val="0"/>
                        </a:spcAft>
                      </a:pPr>
                      <a:r>
                        <a:rPr lang="en-US" sz="1000" i="1" dirty="0">
                          <a:effectLst/>
                          <a:latin typeface="Calibri" panose="020F0502020204030204" pitchFamily="34" charset="0"/>
                          <a:ea typeface="Times New Roman" panose="02020603050405020304" pitchFamily="18" charset="0"/>
                          <a:cs typeface="Arial" panose="020B0604020202020204" pitchFamily="34" charset="0"/>
                        </a:rPr>
                        <a:t>Rate the following statements regarding </a:t>
                      </a:r>
                      <a:r>
                        <a:rPr lang="en-US" sz="1000" i="1" dirty="0">
                          <a:effectLst/>
                          <a:latin typeface="Calibri" panose="020F0502020204030204" pitchFamily="34" charset="0"/>
                          <a:ea typeface="Calibri" panose="020F0502020204030204" pitchFamily="34" charset="0"/>
                          <a:cs typeface="Arial" panose="020B0604020202020204" pitchFamily="34" charset="0"/>
                        </a:rPr>
                        <a:t>the organizational systems and processes that support daily operations and QI (i.e., HR, Finance, Legal, IT).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72004">
                <a:tc>
                  <a:txBody>
                    <a:bodyPr/>
                    <a:lstStyle/>
                    <a:p>
                      <a:pPr marL="0" marR="0">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Impact of Administrative &amp; Functional Processes (i.e., HR, Finance, Legal, IT)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251243">
                <a:tc>
                  <a:txBody>
                    <a:bodyPr/>
                    <a:lstStyle/>
                    <a:p>
                      <a:pPr marL="77470" marR="0">
                        <a:lnSpc>
                          <a:spcPct val="115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Administrative and functional process value streams are defined.</a:t>
                      </a:r>
                      <a:endParaRPr lang="en-US" sz="1000" dirty="0">
                        <a:effectLst/>
                        <a:latin typeface="Calibri" panose="020F0502020204030204" pitchFamily="34"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458855">
                <a:tc>
                  <a:txBody>
                    <a:bodyPr/>
                    <a:lstStyle/>
                    <a:p>
                      <a:pPr marL="77470" marR="0">
                        <a:lnSpc>
                          <a:spcPct val="115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Performance of administrative and functional processes is monitored and reported routinely.  </a:t>
                      </a:r>
                      <a:endParaRPr lang="en-US" sz="1000" dirty="0">
                        <a:effectLst/>
                        <a:latin typeface="Calibri" panose="020F0502020204030204" pitchFamily="34"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51243">
                <a:tc>
                  <a:txBody>
                    <a:bodyPr/>
                    <a:lstStyle/>
                    <a:p>
                      <a:pPr marL="7747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Administrative and functional processes have designated owners.</a:t>
                      </a:r>
                      <a:endParaRPr lang="en-US" sz="1000">
                        <a:effectLst/>
                        <a:latin typeface="Calibri" panose="020F0502020204030204" pitchFamily="34"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458855">
                <a:tc>
                  <a:txBody>
                    <a:bodyPr/>
                    <a:lstStyle/>
                    <a:p>
                      <a:pPr marL="7747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Administrative and functional process team members understand their impact on the entire organization. </a:t>
                      </a:r>
                      <a:endParaRPr lang="en-US" sz="1000">
                        <a:effectLst/>
                        <a:latin typeface="Calibri" panose="020F0502020204030204" pitchFamily="34"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58855">
                <a:tc>
                  <a:txBody>
                    <a:bodyPr/>
                    <a:lstStyle/>
                    <a:p>
                      <a:pPr marL="7747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Administrative and functional process team members and leaders understand quality improvement.</a:t>
                      </a:r>
                      <a:endParaRPr lang="en-US" sz="1000">
                        <a:effectLst/>
                        <a:latin typeface="Calibri" panose="020F0502020204030204" pitchFamily="34"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458855">
                <a:tc>
                  <a:txBody>
                    <a:bodyPr/>
                    <a:lstStyle/>
                    <a:p>
                      <a:pPr marL="7747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Administrative and functional process </a:t>
                      </a: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team members understand their impact on meeting internal and external customer requirements.</a:t>
                      </a:r>
                      <a:endParaRPr lang="en-US" sz="1000">
                        <a:effectLst/>
                        <a:latin typeface="Calibri" panose="020F0502020204030204" pitchFamily="34"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72004">
                <a:tc>
                  <a:txBody>
                    <a:bodyPr/>
                    <a:lstStyle/>
                    <a:p>
                      <a:pPr marL="77470" marR="0">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Supporting QI Strategies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458855">
                <a:tc>
                  <a:txBody>
                    <a:bodyPr/>
                    <a:lstStyle/>
                    <a:p>
                      <a:pPr marL="7747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Administrative and functional processes’ performance and cycle times support other organizational process improvement needs.</a:t>
                      </a:r>
                      <a:endParaRPr lang="en-US" sz="1000">
                        <a:effectLst/>
                        <a:latin typeface="Calibri" panose="020F0502020204030204" pitchFamily="34"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458855">
                <a:tc>
                  <a:txBody>
                    <a:bodyPr/>
                    <a:lstStyle/>
                    <a:p>
                      <a:pPr marL="7747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Administrative and functional process team members participate in achieving other organization improvements.</a:t>
                      </a:r>
                      <a:endParaRPr lang="en-US" sz="1000">
                        <a:effectLst/>
                        <a:latin typeface="Calibri" panose="020F0502020204030204" pitchFamily="34"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58855">
                <a:tc>
                  <a:txBody>
                    <a:bodyPr/>
                    <a:lstStyle/>
                    <a:p>
                      <a:pPr marL="7747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IT systems of the administrative and functional processes provide necessary performance data.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51243">
                <a:tc>
                  <a:txBody>
                    <a:bodyPr/>
                    <a:lstStyle/>
                    <a:p>
                      <a:pPr marL="7747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IT systems support organizational needs.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212" marR="34212" marT="17106" marB="171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5878222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996"/>
            <a:ext cx="9144000" cy="1164431"/>
          </a:xfrm>
          <a:prstGeom prst="rect">
            <a:avLst/>
          </a:prstGeom>
        </p:spPr>
      </p:pic>
      <p:sp>
        <p:nvSpPr>
          <p:cNvPr id="23" name="TextBox 22"/>
          <p:cNvSpPr txBox="1"/>
          <p:nvPr/>
        </p:nvSpPr>
        <p:spPr>
          <a:xfrm>
            <a:off x="0" y="-12287"/>
            <a:ext cx="6969800" cy="1200329"/>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Foundational Element 6: Continuous Process Improvement</a:t>
            </a:r>
            <a:endParaRPr lang="en-US"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3944" y="303526"/>
            <a:ext cx="1458668" cy="394030"/>
          </a:xfrm>
          <a:prstGeom prst="rect">
            <a:avLst/>
          </a:prstGeom>
        </p:spPr>
      </p:pic>
      <p:sp>
        <p:nvSpPr>
          <p:cNvPr id="3" name="Rectangle 2"/>
          <p:cNvSpPr/>
          <p:nvPr/>
        </p:nvSpPr>
        <p:spPr>
          <a:xfrm>
            <a:off x="374750" y="1678048"/>
            <a:ext cx="6220299" cy="4339650"/>
          </a:xfrm>
          <a:prstGeom prst="rect">
            <a:avLst/>
          </a:prstGeom>
        </p:spPr>
        <p:txBody>
          <a:bodyPr wrap="square">
            <a:spAutoFit/>
          </a:bodyPr>
          <a:lstStyle/>
          <a:p>
            <a:pPr marL="285750" lvl="0" indent="-285750">
              <a:buFont typeface="Arial" panose="020B0604020202020204" pitchFamily="34" charset="0"/>
              <a:buChar char="•"/>
            </a:pPr>
            <a:r>
              <a:rPr lang="en-US" sz="2400" dirty="0"/>
              <a:t>Also called Continuous Quality Improvement (CQI)</a:t>
            </a:r>
          </a:p>
          <a:p>
            <a:pPr marL="285750" lvl="0" indent="-285750">
              <a:buFont typeface="Arial" panose="020B0604020202020204" pitchFamily="34" charset="0"/>
              <a:buChar char="•"/>
            </a:pPr>
            <a:r>
              <a:rPr lang="en-US" sz="2400" dirty="0" smtClean="0"/>
              <a:t>Common methods are Lean</a:t>
            </a:r>
            <a:r>
              <a:rPr lang="en-US" sz="2400" dirty="0"/>
              <a:t>, Six Sigma, and Business Process </a:t>
            </a:r>
            <a:r>
              <a:rPr lang="en-US" sz="2400" dirty="0" smtClean="0"/>
              <a:t>Re-engineering, or Plan-Do-Check-Act </a:t>
            </a:r>
            <a:r>
              <a:rPr lang="en-US" sz="2400" dirty="0"/>
              <a:t>(PDCA) or Plan-Do-Study-Act (PDSA) cycles</a:t>
            </a:r>
            <a:r>
              <a:rPr lang="en-US" sz="2400" dirty="0" smtClean="0"/>
              <a:t>.</a:t>
            </a:r>
          </a:p>
          <a:p>
            <a:pPr marL="285750" lvl="0" indent="-285750">
              <a:buFont typeface="Arial" panose="020B0604020202020204" pitchFamily="34" charset="0"/>
              <a:buChar char="•"/>
            </a:pPr>
            <a:r>
              <a:rPr lang="en-US" sz="2400" dirty="0">
                <a:solidFill>
                  <a:srgbClr val="FF0000"/>
                </a:solidFill>
              </a:rPr>
              <a:t>E</a:t>
            </a:r>
            <a:r>
              <a:rPr lang="en-US" sz="2400" dirty="0" smtClean="0">
                <a:solidFill>
                  <a:srgbClr val="FF0000"/>
                </a:solidFill>
              </a:rPr>
              <a:t>laborate on health department’s QI process here</a:t>
            </a:r>
          </a:p>
          <a:p>
            <a:pPr marL="285750" lvl="0" indent="-285750">
              <a:buFont typeface="Arial" panose="020B0604020202020204" pitchFamily="34" charset="0"/>
              <a:buChar char="•"/>
            </a:pPr>
            <a:r>
              <a:rPr lang="en-US" sz="2400" dirty="0" smtClean="0">
                <a:solidFill>
                  <a:srgbClr val="FF0000"/>
                </a:solidFill>
              </a:rPr>
              <a:t>Add how staff can nominate or get engaged with QI projects. </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2750" y="1678048"/>
            <a:ext cx="2381250" cy="3238500"/>
          </a:xfrm>
          <a:prstGeom prst="rect">
            <a:avLst/>
          </a:prstGeom>
        </p:spPr>
      </p:pic>
    </p:spTree>
    <p:extLst>
      <p:ext uri="{BB962C8B-B14F-4D97-AF65-F5344CB8AC3E}">
        <p14:creationId xmlns:p14="http://schemas.microsoft.com/office/powerpoint/2010/main" val="10309302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381328"/>
          </a:xfrm>
          <a:prstGeom prst="rect">
            <a:avLst/>
          </a:prstGeom>
        </p:spPr>
      </p:pic>
      <p:sp>
        <p:nvSpPr>
          <p:cNvPr id="23" name="TextBox 22"/>
          <p:cNvSpPr txBox="1"/>
          <p:nvPr/>
        </p:nvSpPr>
        <p:spPr>
          <a:xfrm>
            <a:off x="110594" y="136187"/>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Continuous Process Improvement</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6.1: Selecting &amp; Applying QI Methods</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456" y="136187"/>
            <a:ext cx="1458668" cy="394030"/>
          </a:xfrm>
          <a:prstGeom prst="rect">
            <a:avLst/>
          </a:prstGeom>
        </p:spPr>
      </p:pic>
      <p:sp>
        <p:nvSpPr>
          <p:cNvPr id="3" name="Rectangle 2"/>
          <p:cNvSpPr/>
          <p:nvPr/>
        </p:nvSpPr>
        <p:spPr>
          <a:xfrm>
            <a:off x="342604" y="1718731"/>
            <a:ext cx="8186416" cy="7078604"/>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QI staff have skills to select QI tools and methods based on specific QI project needs</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QI methods are applied and consistently result in improvements</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QI experts mentor and coach other staff on use of QI tools</a:t>
            </a: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r>
              <a:rPr lang="en-US" sz="2800" dirty="0" smtClean="0">
                <a:ea typeface="Times New Roman" panose="02020603050405020304" pitchFamily="18"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34345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783" y="144579"/>
            <a:ext cx="1458668" cy="394030"/>
          </a:xfrm>
          <a:prstGeom prst="rect">
            <a:avLst/>
          </a:prstGeom>
        </p:spPr>
      </p:pic>
      <p:sp>
        <p:nvSpPr>
          <p:cNvPr id="6" name="TextBox 5"/>
          <p:cNvSpPr txBox="1"/>
          <p:nvPr/>
        </p:nvSpPr>
        <p:spPr>
          <a:xfrm>
            <a:off x="94045" y="0"/>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Continuous Process Improvement</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6.1: Selecting &amp; Applying QI Methods</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21386468"/>
              </p:ext>
            </p:extLst>
          </p:nvPr>
        </p:nvGraphicFramePr>
        <p:xfrm>
          <a:off x="94044" y="1309007"/>
          <a:ext cx="8922814" cy="5548992"/>
        </p:xfrm>
        <a:graphic>
          <a:graphicData uri="http://schemas.openxmlformats.org/drawingml/2006/table">
            <a:tbl>
              <a:tblPr bandRow="1"/>
              <a:tblGrid>
                <a:gridCol w="5187722"/>
                <a:gridCol w="622813"/>
                <a:gridCol w="622813"/>
                <a:gridCol w="622813"/>
                <a:gridCol w="622813"/>
                <a:gridCol w="622813"/>
                <a:gridCol w="621027"/>
              </a:tblGrid>
              <a:tr h="914798">
                <a:tc>
                  <a:txBody>
                    <a:bodyPr/>
                    <a:lstStyle/>
                    <a:p>
                      <a:pPr marL="0" marR="0" algn="l">
                        <a:lnSpc>
                          <a:spcPct val="115000"/>
                        </a:lnSpc>
                        <a:spcBef>
                          <a:spcPts val="0"/>
                        </a:spcBef>
                        <a:spcAft>
                          <a:spcPts val="0"/>
                        </a:spcAft>
                      </a:pPr>
                      <a:r>
                        <a:rPr lang="en-US" sz="1000" i="1">
                          <a:effectLst/>
                          <a:latin typeface="Calibri" panose="020F0502020204030204" pitchFamily="34" charset="0"/>
                          <a:ea typeface="Times New Roman" panose="02020603050405020304" pitchFamily="18" charset="0"/>
                          <a:cs typeface="Arial" panose="020B0604020202020204" pitchFamily="34" charset="0"/>
                        </a:rPr>
                        <a:t>Rate the following statements regarding QI methods to reliably define gaps, diagnose problems, and develop measurable improvements.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314560">
                <a:tc>
                  <a:txBody>
                    <a:bodyPr/>
                    <a:lstStyle/>
                    <a:p>
                      <a:pPr marL="0"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Selecting Appropriate QI Methods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770742">
                <a:tc>
                  <a:txBody>
                    <a:bodyPr/>
                    <a:lstStyle/>
                    <a:p>
                      <a:pPr marL="7747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The organization is able to identify a standard set of QI methods, including both basic (e.g., root cause analysis, process mapping) and advanced (e.g., kaizen, mistake proofing).</a:t>
                      </a:r>
                      <a:endParaRPr lang="en-US" sz="10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530646">
                <a:tc>
                  <a:txBody>
                    <a:bodyPr/>
                    <a:lstStyle/>
                    <a:p>
                      <a:pPr marL="7747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QI practitioners understand QI methods and are able to select the most effective methods for any given situation.</a:t>
                      </a:r>
                      <a:endParaRPr lang="en-US" sz="10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30646">
                <a:tc>
                  <a:txBody>
                    <a:bodyPr/>
                    <a:lstStyle/>
                    <a:p>
                      <a:pPr marL="7747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The selection of QI methods is guided by goal statements and an understanding of the primary forms of waste present.</a:t>
                      </a:r>
                      <a:endParaRPr lang="en-US" sz="10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314560">
                <a:tc>
                  <a:txBody>
                    <a:bodyPr/>
                    <a:lstStyle/>
                    <a:p>
                      <a:pPr marL="0"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Applying QI Methods Effectively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530646">
                <a:tc>
                  <a:txBody>
                    <a:bodyPr/>
                    <a:lstStyle/>
                    <a:p>
                      <a:pPr marL="7747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There is a training and mentoring system in place to coach QI practitioners in the application of QI methods.</a:t>
                      </a:r>
                      <a:endParaRPr lang="en-US" sz="10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290551">
                <a:tc>
                  <a:txBody>
                    <a:bodyPr/>
                    <a:lstStyle/>
                    <a:p>
                      <a:pPr marL="7747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Documented QI methods are followed. </a:t>
                      </a:r>
                      <a:endParaRPr lang="en-US" sz="10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90551">
                <a:tc>
                  <a:txBody>
                    <a:bodyPr/>
                    <a:lstStyle/>
                    <a:p>
                      <a:pPr marL="7747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QI methods routinely generate measurable positive results.</a:t>
                      </a:r>
                      <a:endParaRPr lang="en-US" sz="10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530646">
                <a:tc>
                  <a:txBody>
                    <a:bodyPr/>
                    <a:lstStyle/>
                    <a:p>
                      <a:pPr marL="7747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QI practitioners assess the success of QI methods and formally learn from each application and from each other.</a:t>
                      </a:r>
                      <a:endParaRPr lang="en-US" sz="10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530646">
                <a:tc>
                  <a:txBody>
                    <a:bodyPr/>
                    <a:lstStyle/>
                    <a:p>
                      <a:pPr marL="7747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QI practitioners apply the QI methods frequently enough to demonstrate proficiency and depth of knowledge.</a:t>
                      </a:r>
                      <a:endParaRPr lang="en-US" sz="10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28407792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381328"/>
          </a:xfrm>
          <a:prstGeom prst="rect">
            <a:avLst/>
          </a:prstGeom>
        </p:spPr>
      </p:pic>
      <p:sp>
        <p:nvSpPr>
          <p:cNvPr id="23" name="TextBox 22"/>
          <p:cNvSpPr txBox="1"/>
          <p:nvPr/>
        </p:nvSpPr>
        <p:spPr>
          <a:xfrm>
            <a:off x="110594" y="136187"/>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Continuous Process Improvement</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6.2: Planning for Process Improvements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456" y="136187"/>
            <a:ext cx="1458668" cy="394030"/>
          </a:xfrm>
          <a:prstGeom prst="rect">
            <a:avLst/>
          </a:prstGeom>
        </p:spPr>
      </p:pic>
      <p:sp>
        <p:nvSpPr>
          <p:cNvPr id="3" name="Rectangle 2"/>
          <p:cNvSpPr/>
          <p:nvPr/>
        </p:nvSpPr>
        <p:spPr>
          <a:xfrm>
            <a:off x="342604" y="1718731"/>
            <a:ext cx="8186416" cy="7078604"/>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QI staff have skills to select QI tools and methods based on specific QI project needs</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QI methods are applied and consistently result in improvements</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QI experts mentor and coach other staff on use of QI tools</a:t>
            </a: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r>
              <a:rPr lang="en-US" sz="2800" dirty="0" smtClean="0">
                <a:ea typeface="Times New Roman" panose="02020603050405020304" pitchFamily="18"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3960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05"/>
            <a:ext cx="9144000" cy="1164431"/>
          </a:xfrm>
          <a:prstGeom prst="rect">
            <a:avLst/>
          </a:prstGeom>
        </p:spPr>
      </p:pic>
      <p:sp>
        <p:nvSpPr>
          <p:cNvPr id="23" name="TextBox 22"/>
          <p:cNvSpPr txBox="1"/>
          <p:nvPr/>
        </p:nvSpPr>
        <p:spPr>
          <a:xfrm>
            <a:off x="340963" y="234180"/>
            <a:ext cx="6955237" cy="646331"/>
          </a:xfrm>
          <a:prstGeom prst="rect">
            <a:avLst/>
          </a:prstGeom>
          <a:noFill/>
        </p:spPr>
        <p:txBody>
          <a:bodyPr wrap="square" rtlCol="0">
            <a:spAutoFit/>
          </a:bodyPr>
          <a:lstStyle/>
          <a:p>
            <a:r>
              <a:rPr lang="en-US" sz="3600" b="1" dirty="0" smtClean="0">
                <a:solidFill>
                  <a:schemeClr val="bg1"/>
                </a:solidFill>
              </a:rPr>
              <a:t>Roadmap to a Culture of Quality</a:t>
            </a:r>
            <a:endParaRPr lang="en-US" sz="3600" b="1" dirty="0">
              <a:solidFill>
                <a:schemeClr val="bg1"/>
              </a:solidFill>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6201" y="234180"/>
            <a:ext cx="1458668" cy="394030"/>
          </a:xfrm>
          <a:prstGeom prst="rect">
            <a:avLst/>
          </a:prstGeom>
        </p:spPr>
      </p:pic>
      <p:sp>
        <p:nvSpPr>
          <p:cNvPr id="2" name="Rectangle 1"/>
          <p:cNvSpPr/>
          <p:nvPr/>
        </p:nvSpPr>
        <p:spPr>
          <a:xfrm>
            <a:off x="340964" y="2280730"/>
            <a:ext cx="5521356" cy="923330"/>
          </a:xfrm>
          <a:prstGeom prst="rect">
            <a:avLst/>
          </a:prstGeom>
        </p:spPr>
        <p:txBody>
          <a:bodyPr wrap="square">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pic>
        <p:nvPicPr>
          <p:cNvPr id="8"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653137"/>
            <a:ext cx="9119384" cy="2514600"/>
          </a:xfrm>
          <a:prstGeom prst="rect">
            <a:avLst/>
          </a:prstGeom>
        </p:spPr>
      </p:pic>
      <p:graphicFrame>
        <p:nvGraphicFramePr>
          <p:cNvPr id="7" name="Diagram 6"/>
          <p:cNvGraphicFramePr/>
          <p:nvPr>
            <p:extLst>
              <p:ext uri="{D42A27DB-BD31-4B8C-83A1-F6EECF244321}">
                <p14:modId xmlns:p14="http://schemas.microsoft.com/office/powerpoint/2010/main" val="2504128149"/>
              </p:ext>
            </p:extLst>
          </p:nvPr>
        </p:nvGraphicFramePr>
        <p:xfrm>
          <a:off x="0" y="3084206"/>
          <a:ext cx="9093797" cy="21670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TextBox 3"/>
          <p:cNvSpPr txBox="1"/>
          <p:nvPr/>
        </p:nvSpPr>
        <p:spPr>
          <a:xfrm>
            <a:off x="2556249" y="5654350"/>
            <a:ext cx="4739951" cy="707886"/>
          </a:xfrm>
          <a:prstGeom prst="rect">
            <a:avLst/>
          </a:prstGeom>
          <a:noFill/>
        </p:spPr>
        <p:txBody>
          <a:bodyPr wrap="square" rtlCol="0">
            <a:spAutoFit/>
          </a:bodyPr>
          <a:lstStyle/>
          <a:p>
            <a:r>
              <a:rPr lang="en-US" sz="4000" dirty="0" smtClean="0">
                <a:hlinkClick r:id="rId11"/>
              </a:rPr>
              <a:t>www.qiroadmap.org</a:t>
            </a:r>
            <a:r>
              <a:rPr lang="en-US" dirty="0" smtClean="0"/>
              <a:t> </a:t>
            </a:r>
            <a:endParaRPr lang="en-US" dirty="0"/>
          </a:p>
        </p:txBody>
      </p:sp>
    </p:spTree>
    <p:extLst>
      <p:ext uri="{BB962C8B-B14F-4D97-AF65-F5344CB8AC3E}">
        <p14:creationId xmlns:p14="http://schemas.microsoft.com/office/powerpoint/2010/main" val="41597609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783" y="144579"/>
            <a:ext cx="1458668" cy="394030"/>
          </a:xfrm>
          <a:prstGeom prst="rect">
            <a:avLst/>
          </a:prstGeom>
        </p:spPr>
      </p:pic>
      <p:sp>
        <p:nvSpPr>
          <p:cNvPr id="7" name="TextBox 6"/>
          <p:cNvSpPr txBox="1"/>
          <p:nvPr/>
        </p:nvSpPr>
        <p:spPr>
          <a:xfrm>
            <a:off x="110594" y="136187"/>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Continuous Process Improvement</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6.2: Planning for Process Improvements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47614017"/>
              </p:ext>
            </p:extLst>
          </p:nvPr>
        </p:nvGraphicFramePr>
        <p:xfrm>
          <a:off x="110596" y="1213401"/>
          <a:ext cx="9016857" cy="6252509"/>
        </p:xfrm>
        <a:graphic>
          <a:graphicData uri="http://schemas.openxmlformats.org/drawingml/2006/table">
            <a:tbl>
              <a:tblPr bandRow="1"/>
              <a:tblGrid>
                <a:gridCol w="5242400"/>
                <a:gridCol w="629377"/>
                <a:gridCol w="629377"/>
                <a:gridCol w="629377"/>
                <a:gridCol w="629377"/>
                <a:gridCol w="629377"/>
                <a:gridCol w="627572"/>
              </a:tblGrid>
              <a:tr h="162886">
                <a:tc gridSpan="7">
                  <a:txBody>
                    <a:bodyPr/>
                    <a:lstStyle/>
                    <a:p>
                      <a:pPr marL="0" marR="0" algn="ctr">
                        <a:lnSpc>
                          <a:spcPct val="115000"/>
                        </a:lnSpc>
                        <a:spcBef>
                          <a:spcPts val="0"/>
                        </a:spcBef>
                        <a:spcAft>
                          <a:spcPts val="0"/>
                        </a:spcAft>
                      </a:pPr>
                      <a:r>
                        <a:rPr lang="en-US" sz="500" b="1">
                          <a:effectLst/>
                          <a:latin typeface="Calibri" panose="020F0502020204030204" pitchFamily="34" charset="0"/>
                          <a:ea typeface="Times New Roman" panose="02020603050405020304" pitchFamily="18" charset="0"/>
                          <a:cs typeface="Arial" panose="020B0604020202020204" pitchFamily="34" charset="0"/>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9067">
                <a:tc>
                  <a:txBody>
                    <a:bodyPr/>
                    <a:lstStyle/>
                    <a:p>
                      <a:pPr marL="0" marR="0" algn="l">
                        <a:lnSpc>
                          <a:spcPct val="115000"/>
                        </a:lnSpc>
                        <a:spcBef>
                          <a:spcPts val="0"/>
                        </a:spcBef>
                        <a:spcAft>
                          <a:spcPts val="0"/>
                        </a:spcAft>
                      </a:pPr>
                      <a:r>
                        <a:rPr lang="en-US" sz="1000" i="1">
                          <a:effectLst/>
                          <a:latin typeface="Calibri" panose="020F0502020204030204" pitchFamily="34" charset="0"/>
                          <a:ea typeface="Times New Roman" panose="02020603050405020304" pitchFamily="18" charset="0"/>
                          <a:cs typeface="Arial" panose="020B0604020202020204" pitchFamily="34" charset="0"/>
                        </a:rPr>
                        <a:t>Rate the following statements regarding the planning process for improving work processes through formal QI projects. </a:t>
                      </a:r>
                      <a:r>
                        <a:rPr lang="en-US" sz="1000" b="1" i="1">
                          <a:effectLst/>
                          <a:latin typeface="Calibri" panose="020F0502020204030204" pitchFamily="34" charset="0"/>
                          <a:ea typeface="Times New Roman" panose="02020603050405020304" pitchFamily="18" charset="0"/>
                          <a:cs typeface="Arial" panose="020B0604020202020204" pitchFamily="34" charset="0"/>
                        </a:rPr>
                        <a:t>These questions relate closely to the ‘Plan’ phase in the Plan-Do-Study-Act cycle of a QI project</a:t>
                      </a:r>
                      <a:r>
                        <a:rPr lang="en-US" sz="1000" i="1">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86831">
                <a:tc>
                  <a:txBody>
                    <a:bodyPr/>
                    <a:lstStyle/>
                    <a:p>
                      <a:pPr marL="0"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Defining Improvement Objectives and Aim Statements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r>
              <a:tr h="301095">
                <a:tc>
                  <a:txBody>
                    <a:bodyPr/>
                    <a:lstStyle/>
                    <a:p>
                      <a:pPr algn="l">
                        <a:lnSpc>
                          <a:spcPct val="115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All QI projects start with a clear understanding of how the work process impacts the organization’s value stream(s), strategies, and current performance.</a:t>
                      </a:r>
                      <a:endParaRPr lang="en-US" sz="1000">
                        <a:effectLst/>
                        <a:latin typeface="Calibri" panose="020F0502020204030204" pitchFamily="34"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01095">
                <a:tc>
                  <a:txBody>
                    <a:bodyPr/>
                    <a:lstStyle/>
                    <a:p>
                      <a:pPr algn="l">
                        <a:lnSpc>
                          <a:spcPct val="115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Improvement goals (i.e., Aim statements) are always time specific with measures and targets.</a:t>
                      </a:r>
                      <a:endParaRPr lang="en-US" sz="1000">
                        <a:effectLst/>
                        <a:latin typeface="Calibri" panose="020F0502020204030204" pitchFamily="34"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01095">
                <a:tc>
                  <a:txBody>
                    <a:bodyPr/>
                    <a:lstStyle/>
                    <a:p>
                      <a:pPr algn="l">
                        <a:lnSpc>
                          <a:spcPct val="115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scope of the QI project and resulting desired future state are always clearly defined with measures to determine whether the change leads to improvement.</a:t>
                      </a:r>
                      <a:endParaRPr lang="en-US" sz="1000">
                        <a:effectLst/>
                        <a:latin typeface="Calibri" panose="020F0502020204030204" pitchFamily="34"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186831">
                <a:tc>
                  <a:txBody>
                    <a:bodyPr/>
                    <a:lstStyle/>
                    <a:p>
                      <a:pPr marL="0"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Analyzing Current Work Processes to determine Root Causes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r>
              <a:tr h="301095">
                <a:tc>
                  <a:txBody>
                    <a:bodyPr/>
                    <a:lstStyle/>
                    <a:p>
                      <a:pPr algn="l">
                        <a:lnSpc>
                          <a:spcPct val="115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 flowchart is always used to map the current process and analyze it for inefficiency or waste.</a:t>
                      </a:r>
                      <a:endParaRPr lang="en-US" sz="1000">
                        <a:effectLst/>
                        <a:latin typeface="Calibri" panose="020F0502020204030204" pitchFamily="34"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4861">
                <a:tc>
                  <a:txBody>
                    <a:bodyPr/>
                    <a:lstStyle/>
                    <a:p>
                      <a:pPr algn="l">
                        <a:lnSpc>
                          <a:spcPct val="115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Relevant baseline data is always collected prior to testing potential improvements.</a:t>
                      </a:r>
                      <a:endParaRPr lang="en-US" sz="1000">
                        <a:effectLst/>
                        <a:latin typeface="Calibri" panose="020F0502020204030204" pitchFamily="34"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01095">
                <a:tc>
                  <a:txBody>
                    <a:bodyPr/>
                    <a:lstStyle/>
                    <a:p>
                      <a:pPr algn="l">
                        <a:lnSpc>
                          <a:spcPct val="115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Root cause analysis is conducted to understand the source(s) of the performance gaps.</a:t>
                      </a:r>
                      <a:endParaRPr lang="en-US" sz="1000">
                        <a:effectLst/>
                        <a:latin typeface="Calibri" panose="020F0502020204030204" pitchFamily="34"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6831">
                <a:tc>
                  <a:txBody>
                    <a:bodyPr/>
                    <a:lstStyle/>
                    <a:p>
                      <a:pPr marL="0"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Identify Potential Improvements and Develop Improvement Hypotheses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r>
              <a:tr h="301095">
                <a:tc>
                  <a:txBody>
                    <a:bodyPr/>
                    <a:lstStyle/>
                    <a:p>
                      <a:pPr algn="l">
                        <a:lnSpc>
                          <a:spcPct val="115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Best practices (both internal and external) are researched when identifying potential improvements.</a:t>
                      </a:r>
                      <a:endParaRPr lang="en-US" sz="1000">
                        <a:effectLst/>
                        <a:latin typeface="Calibri" panose="020F0502020204030204" pitchFamily="34"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4861">
                <a:tc>
                  <a:txBody>
                    <a:bodyPr/>
                    <a:lstStyle/>
                    <a:p>
                      <a:pPr algn="l">
                        <a:lnSpc>
                          <a:spcPct val="115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Proposed future state processes are documented, including the Value Added Ratio.</a:t>
                      </a:r>
                      <a:endParaRPr lang="en-US" sz="1000">
                        <a:effectLst/>
                        <a:latin typeface="Calibri" panose="020F0502020204030204" pitchFamily="34"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01095">
                <a:tc>
                  <a:txBody>
                    <a:bodyPr/>
                    <a:lstStyle/>
                    <a:p>
                      <a:pPr algn="l">
                        <a:lnSpc>
                          <a:spcPct val="115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Proposed improvements are analyzed in the context of the overall value stream to ensure that they do not cause inefficiencies in other parts of the system. </a:t>
                      </a:r>
                      <a:endParaRPr lang="en-US" sz="1000">
                        <a:effectLst/>
                        <a:latin typeface="Calibri" panose="020F0502020204030204" pitchFamily="34"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1095">
                <a:tc>
                  <a:txBody>
                    <a:bodyPr/>
                    <a:lstStyle/>
                    <a:p>
                      <a:pPr algn="l">
                        <a:lnSpc>
                          <a:spcPct val="115000"/>
                        </a:lnSpc>
                        <a:spcAft>
                          <a:spcPts val="0"/>
                        </a:spcAft>
                      </a:pPr>
                      <a:r>
                        <a:rPr lang="en-US"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proposed future state is always analyzed for potential human error and mistake-proofing techniques are applied.</a:t>
                      </a:r>
                      <a:endParaRPr lang="en-US" sz="1000">
                        <a:effectLst/>
                        <a:latin typeface="Calibri" panose="020F0502020204030204" pitchFamily="34"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186831">
                <a:tc gridSpan="7">
                  <a:txBody>
                    <a:bodyPr/>
                    <a:lstStyle/>
                    <a:p>
                      <a:pPr marL="0"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Develop a Test Plan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3184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095">
                <a:tc>
                  <a:txBody>
                    <a:bodyPr/>
                    <a:lstStyle/>
                    <a:p>
                      <a:pPr marL="2032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The improvement hypotheses are clearly defined (i.e., the assertions to be tested, the causal relationship to be validated, and the predicted result that is expected).</a:t>
                      </a:r>
                      <a:endParaRPr lang="en-US" sz="1000">
                        <a:effectLst/>
                        <a:latin typeface="Calibri" panose="020F0502020204030204" pitchFamily="34"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37327">
                <a:tc>
                  <a:txBody>
                    <a:bodyPr/>
                    <a:lstStyle/>
                    <a:p>
                      <a:pPr marL="2032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The test plan identifies what will be tested, how it will be tested, how results will be measured, who will conduct the test, timeline for testing, expected results, and how the outcomes will be judged.</a:t>
                      </a:r>
                      <a:endParaRPr lang="en-US" sz="1000">
                        <a:effectLst/>
                        <a:latin typeface="Calibri" panose="020F0502020204030204" pitchFamily="34"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437327">
                <a:tc>
                  <a:txBody>
                    <a:bodyPr/>
                    <a:lstStyle/>
                    <a:p>
                      <a:pPr marL="2032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Priority, urgency, impact, and risk are considered when determining what type of tests to conduct and the level of testing and validation that is appropriate and necessary.</a:t>
                      </a:r>
                      <a:endParaRPr lang="en-US" sz="1000">
                        <a:effectLst/>
                        <a:latin typeface="Calibri" panose="020F0502020204030204" pitchFamily="34"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01095">
                <a:tc>
                  <a:txBody>
                    <a:bodyPr/>
                    <a:lstStyle/>
                    <a:p>
                      <a:pPr marL="2032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Test plans always take into consideration the ability to measure the results and draw valid conclusions without biasing or influencing the results.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201" marR="22201" marT="11100" marB="111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2040533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381328"/>
          </a:xfrm>
          <a:prstGeom prst="rect">
            <a:avLst/>
          </a:prstGeom>
        </p:spPr>
      </p:pic>
      <p:sp>
        <p:nvSpPr>
          <p:cNvPr id="23" name="TextBox 22"/>
          <p:cNvSpPr txBox="1"/>
          <p:nvPr/>
        </p:nvSpPr>
        <p:spPr>
          <a:xfrm>
            <a:off x="110594" y="136187"/>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Continuous Process Improvement</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6.3: Testing Proposed Solutions</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456" y="136187"/>
            <a:ext cx="1458668" cy="394030"/>
          </a:xfrm>
          <a:prstGeom prst="rect">
            <a:avLst/>
          </a:prstGeom>
        </p:spPr>
      </p:pic>
      <p:sp>
        <p:nvSpPr>
          <p:cNvPr id="3" name="Rectangle 2"/>
          <p:cNvSpPr/>
          <p:nvPr/>
        </p:nvSpPr>
        <p:spPr>
          <a:xfrm>
            <a:off x="226599" y="2399668"/>
            <a:ext cx="8690802" cy="6259149"/>
          </a:xfrm>
          <a:prstGeom prst="rect">
            <a:avLst/>
          </a:prstGeom>
        </p:spPr>
        <p:txBody>
          <a:bodyPr wrap="square">
            <a:spAutoFit/>
          </a:bodyPr>
          <a:lstStyle/>
          <a:p>
            <a:pPr>
              <a:lnSpc>
                <a:spcPct val="107000"/>
              </a:lnSpc>
              <a:spcAft>
                <a:spcPts val="800"/>
              </a:spcAft>
            </a:pPr>
            <a:r>
              <a:rPr lang="en-US" sz="2800" dirty="0" smtClean="0">
                <a:ea typeface="Times New Roman" panose="02020603050405020304" pitchFamily="18" charset="0"/>
                <a:cs typeface="Times New Roman" panose="02020603050405020304" pitchFamily="18" charset="0"/>
              </a:rPr>
              <a:t>QI projects include: </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Small scale tests in the real environment </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Comparison of actual result to baseline data</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Adopt, adapt, or abandon proposed solution</a:t>
            </a: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r>
              <a:rPr lang="en-US" sz="2800" dirty="0" smtClean="0">
                <a:ea typeface="Times New Roman" panose="02020603050405020304" pitchFamily="18"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355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783" y="144579"/>
            <a:ext cx="1458668" cy="394030"/>
          </a:xfrm>
          <a:prstGeom prst="rect">
            <a:avLst/>
          </a:prstGeom>
        </p:spPr>
      </p:pic>
      <p:sp>
        <p:nvSpPr>
          <p:cNvPr id="6" name="TextBox 5"/>
          <p:cNvSpPr txBox="1"/>
          <p:nvPr/>
        </p:nvSpPr>
        <p:spPr>
          <a:xfrm>
            <a:off x="110594" y="136187"/>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Continuous Process Improvement</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6.3: Testing Proposed Solutions</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14881002"/>
              </p:ext>
            </p:extLst>
          </p:nvPr>
        </p:nvGraphicFramePr>
        <p:xfrm>
          <a:off x="2" y="1213406"/>
          <a:ext cx="9127449" cy="5644595"/>
        </p:xfrm>
        <a:graphic>
          <a:graphicData uri="http://schemas.openxmlformats.org/drawingml/2006/table">
            <a:tbl>
              <a:tblPr bandRow="1"/>
              <a:tblGrid>
                <a:gridCol w="5306699"/>
                <a:gridCol w="637096"/>
                <a:gridCol w="637096"/>
                <a:gridCol w="637096"/>
                <a:gridCol w="637096"/>
                <a:gridCol w="637096"/>
                <a:gridCol w="635270"/>
              </a:tblGrid>
              <a:tr h="766347">
                <a:tc>
                  <a:txBody>
                    <a:bodyPr/>
                    <a:lstStyle/>
                    <a:p>
                      <a:pPr marL="0" marR="0">
                        <a:lnSpc>
                          <a:spcPct val="115000"/>
                        </a:lnSpc>
                        <a:spcBef>
                          <a:spcPts val="0"/>
                        </a:spcBef>
                        <a:spcAft>
                          <a:spcPts val="0"/>
                        </a:spcAft>
                      </a:pPr>
                      <a:r>
                        <a:rPr lang="en-US" sz="1050" i="1">
                          <a:effectLst/>
                          <a:latin typeface="Calibri" panose="020F0502020204030204" pitchFamily="34" charset="0"/>
                          <a:ea typeface="Times New Roman" panose="02020603050405020304" pitchFamily="18" charset="0"/>
                          <a:cs typeface="Arial" panose="020B0604020202020204" pitchFamily="34" charset="0"/>
                        </a:rPr>
                        <a:t>Rate the following statements regarding the testing of proposed solutions for improving work processes through formal QI projects. These questions relate close to the ‘Do’ and ‘Study’ phases of the PDSA cycle of a QI project.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77494">
                <a:tc>
                  <a:txBody>
                    <a:bodyPr/>
                    <a:lstStyle/>
                    <a:p>
                      <a:pPr marL="20320" marR="0">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Test the Improvement Hypothesis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5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5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5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5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a:noFill/>
                    </a:lnL>
                    <a:lnR>
                      <a:noFill/>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5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r>
              <a:tr h="256314">
                <a:tc>
                  <a:txBody>
                    <a:bodyPr/>
                    <a:lstStyle/>
                    <a:p>
                      <a:pPr marL="2032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Tests are always conducted in accordance with the test plans.</a:t>
                      </a:r>
                      <a:endParaRPr lang="en-US" sz="1050">
                        <a:effectLst/>
                        <a:latin typeface="Calibri" panose="020F0502020204030204" pitchFamily="34"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56314">
                <a:tc>
                  <a:txBody>
                    <a:bodyPr/>
                    <a:lstStyle/>
                    <a:p>
                      <a:pPr marL="2032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Tests are always conducted in the real environment.</a:t>
                      </a:r>
                      <a:endParaRPr lang="en-US" sz="1050">
                        <a:effectLst/>
                        <a:latin typeface="Calibri" panose="020F0502020204030204" pitchFamily="34"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679921">
                <a:tc>
                  <a:txBody>
                    <a:bodyPr/>
                    <a:lstStyle/>
                    <a:p>
                      <a:pPr marL="2032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Tests are always structured to make several quick tests on a small scale which generate ongoing feedback of the solution’s effectiveness prior to adopting the change.</a:t>
                      </a:r>
                      <a:endParaRPr lang="en-US" sz="1050">
                        <a:effectLst/>
                        <a:latin typeface="Calibri" panose="020F0502020204030204" pitchFamily="34"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68118">
                <a:tc>
                  <a:txBody>
                    <a:bodyPr/>
                    <a:lstStyle/>
                    <a:p>
                      <a:pPr marL="2032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Test results, problems, and unexpected observations are documented during the testing phase. </a:t>
                      </a:r>
                      <a:endParaRPr lang="en-US" sz="1050">
                        <a:effectLst/>
                        <a:latin typeface="Calibri" panose="020F0502020204030204" pitchFamily="34"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77494">
                <a:tc>
                  <a:txBody>
                    <a:bodyPr/>
                    <a:lstStyle/>
                    <a:p>
                      <a:pPr marL="20320" marR="0">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Study and Analyze the Results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a:noFill/>
                    </a:lnL>
                    <a:lnR w="12700" cap="flat" cmpd="sng" algn="ctr">
                      <a:solidFill>
                        <a:srgbClr val="000000"/>
                      </a:solidFill>
                      <a:prstDash val="solid"/>
                      <a:round/>
                      <a:headEnd type="none" w="med" len="med"/>
                      <a:tailEnd type="none" w="med" len="med"/>
                    </a:lnR>
                    <a:lnT>
                      <a:noFill/>
                    </a:lnT>
                    <a:lnB>
                      <a:noFill/>
                    </a:lnB>
                    <a:solidFill>
                      <a:srgbClr val="31849B"/>
                    </a:solidFill>
                  </a:tcPr>
                </a:tc>
              </a:tr>
              <a:tr h="256314">
                <a:tc>
                  <a:txBody>
                    <a:bodyPr/>
                    <a:lstStyle/>
                    <a:p>
                      <a:pPr marL="2032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Data collected during the test are always compared against the baseline data. </a:t>
                      </a:r>
                      <a:endParaRPr lang="en-US" sz="1050">
                        <a:effectLst/>
                        <a:latin typeface="Calibri" panose="020F0502020204030204" pitchFamily="34"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56314">
                <a:tc>
                  <a:txBody>
                    <a:bodyPr/>
                    <a:lstStyle/>
                    <a:p>
                      <a:pPr marL="2032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Results from the test are compared to the predicted effect on performance. </a:t>
                      </a:r>
                      <a:endParaRPr lang="en-US" sz="1050">
                        <a:effectLst/>
                        <a:latin typeface="Calibri" panose="020F0502020204030204" pitchFamily="34"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468118">
                <a:tc>
                  <a:txBody>
                    <a:bodyPr/>
                    <a:lstStyle/>
                    <a:p>
                      <a:pPr marL="2032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Root Cause Analysis is performed to understand gaps between predicted and actual results.</a:t>
                      </a:r>
                      <a:endParaRPr lang="en-US" sz="1050">
                        <a:effectLst/>
                        <a:latin typeface="Calibri" panose="020F0502020204030204" pitchFamily="34"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56314">
                <a:tc>
                  <a:txBody>
                    <a:bodyPr/>
                    <a:lstStyle/>
                    <a:p>
                      <a:pPr marL="2032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The test results are understood by all QI team members and stakeholders.</a:t>
                      </a:r>
                      <a:endParaRPr lang="en-US" sz="1050">
                        <a:effectLst/>
                        <a:latin typeface="Calibri" panose="020F0502020204030204" pitchFamily="34"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468118">
                <a:tc>
                  <a:txBody>
                    <a:bodyPr/>
                    <a:lstStyle/>
                    <a:p>
                      <a:pPr marL="2032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The hypotheses are sufficiently proven to allow the improvement team to proceed with an effective solution to the problem.</a:t>
                      </a:r>
                      <a:endParaRPr lang="en-US" sz="1050">
                        <a:effectLst/>
                        <a:latin typeface="Calibri" panose="020F0502020204030204" pitchFamily="34"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7494">
                <a:tc>
                  <a:txBody>
                    <a:bodyPr/>
                    <a:lstStyle/>
                    <a:p>
                      <a:pPr marL="20320" marR="0">
                        <a:lnSpc>
                          <a:spcPct val="115000"/>
                        </a:lnSpc>
                        <a:spcBef>
                          <a:spcPts val="0"/>
                        </a:spcBef>
                        <a:spcAft>
                          <a:spcPts val="0"/>
                        </a:spcAft>
                      </a:pPr>
                      <a:r>
                        <a:rPr lang="en-US" sz="105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Act on Findings </a:t>
                      </a:r>
                      <a:endParaRPr lang="en-US" sz="1050">
                        <a:effectLst/>
                        <a:latin typeface="Calibri" panose="020F0502020204030204" pitchFamily="34" charset="0"/>
                      </a:endParaRPr>
                    </a:p>
                  </a:txBody>
                  <a:tcPr marL="34582" marR="34582" marT="17291" marB="17291" anchor="ctr">
                    <a:lnL w="12700" cap="flat" cmpd="sng" algn="ctr">
                      <a:solidFill>
                        <a:srgbClr val="000000"/>
                      </a:solidFill>
                      <a:prstDash val="solid"/>
                      <a:round/>
                      <a:headEnd type="none" w="med" len="med"/>
                      <a:tailEnd type="none" w="med" len="med"/>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a:noFill/>
                    </a:lnL>
                    <a:lnR>
                      <a:noFill/>
                    </a:lnR>
                    <a:lnT>
                      <a:noFill/>
                    </a:lnT>
                    <a:lnB>
                      <a:noFill/>
                    </a:lnB>
                    <a:solidFill>
                      <a:srgbClr val="31849B"/>
                    </a:solidFill>
                  </a:tcPr>
                </a:tc>
              </a:tr>
              <a:tr h="679921">
                <a:tc>
                  <a:txBody>
                    <a:bodyPr/>
                    <a:lstStyle/>
                    <a:p>
                      <a:pPr marL="2032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Arial" panose="020B0604020202020204" pitchFamily="34" charset="0"/>
                        </a:rPr>
                        <a:t>Based on an analysis of results of the test, the proposed solution is either adopted or standardized; adapted with a revised test; or abandoned to consider other potential solutions. </a:t>
                      </a:r>
                      <a:endParaRPr lang="en-US" sz="1050">
                        <a:effectLst/>
                        <a:latin typeface="Calibri" panose="020F0502020204030204" pitchFamily="34"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582" marR="34582" marT="17291" marB="17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056858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381328"/>
          </a:xfrm>
          <a:prstGeom prst="rect">
            <a:avLst/>
          </a:prstGeom>
        </p:spPr>
      </p:pic>
      <p:sp>
        <p:nvSpPr>
          <p:cNvPr id="23" name="TextBox 22"/>
          <p:cNvSpPr txBox="1"/>
          <p:nvPr/>
        </p:nvSpPr>
        <p:spPr>
          <a:xfrm>
            <a:off x="110594" y="136187"/>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Continuous Process Improvement</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6.4: Extracting Lessons Learned</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456" y="136187"/>
            <a:ext cx="1458668" cy="394030"/>
          </a:xfrm>
          <a:prstGeom prst="rect">
            <a:avLst/>
          </a:prstGeom>
        </p:spPr>
      </p:pic>
      <p:sp>
        <p:nvSpPr>
          <p:cNvPr id="3" name="Rectangle 2"/>
          <p:cNvSpPr/>
          <p:nvPr/>
        </p:nvSpPr>
        <p:spPr>
          <a:xfrm>
            <a:off x="226599" y="2399668"/>
            <a:ext cx="8690802" cy="5695534"/>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Proactively seek out knowledge to drive improvement</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Continuously capturing and applying lessons learned</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Sharing of knowledge</a:t>
            </a:r>
          </a:p>
          <a:p>
            <a:pPr>
              <a:lnSpc>
                <a:spcPct val="107000"/>
              </a:lnSpc>
              <a:spcAft>
                <a:spcPts val="800"/>
              </a:spcAft>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r>
              <a:rPr lang="en-US" sz="2800" dirty="0" smtClean="0">
                <a:ea typeface="Times New Roman" panose="02020603050405020304" pitchFamily="18"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48036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783" y="144579"/>
            <a:ext cx="1458668" cy="394030"/>
          </a:xfrm>
          <a:prstGeom prst="rect">
            <a:avLst/>
          </a:prstGeom>
        </p:spPr>
      </p:pic>
      <p:sp>
        <p:nvSpPr>
          <p:cNvPr id="7" name="TextBox 6"/>
          <p:cNvSpPr txBox="1"/>
          <p:nvPr/>
        </p:nvSpPr>
        <p:spPr>
          <a:xfrm>
            <a:off x="94045" y="13950"/>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Continuous Process Improvement</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6.4: Extracting Lessons Learned</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19156498"/>
              </p:ext>
            </p:extLst>
          </p:nvPr>
        </p:nvGraphicFramePr>
        <p:xfrm>
          <a:off x="94044" y="1309016"/>
          <a:ext cx="9033407" cy="5548987"/>
        </p:xfrm>
        <a:graphic>
          <a:graphicData uri="http://schemas.openxmlformats.org/drawingml/2006/table">
            <a:tbl>
              <a:tblPr bandRow="1"/>
              <a:tblGrid>
                <a:gridCol w="5252022"/>
                <a:gridCol w="630532"/>
                <a:gridCol w="630532"/>
                <a:gridCol w="630532"/>
                <a:gridCol w="630532"/>
                <a:gridCol w="630532"/>
                <a:gridCol w="628725"/>
              </a:tblGrid>
              <a:tr h="898855">
                <a:tc>
                  <a:txBody>
                    <a:bodyPr/>
                    <a:lstStyle/>
                    <a:p>
                      <a:pPr marL="0" marR="0" algn="l">
                        <a:lnSpc>
                          <a:spcPct val="115000"/>
                        </a:lnSpc>
                        <a:spcBef>
                          <a:spcPts val="0"/>
                        </a:spcBef>
                        <a:spcAft>
                          <a:spcPts val="0"/>
                        </a:spcAft>
                      </a:pPr>
                      <a:r>
                        <a:rPr lang="en-US" sz="1000" i="1">
                          <a:effectLst/>
                          <a:latin typeface="Calibri" panose="020F0502020204030204" pitchFamily="34" charset="0"/>
                          <a:ea typeface="Times New Roman" panose="02020603050405020304" pitchFamily="18" charset="0"/>
                          <a:cs typeface="Arial" panose="020B0604020202020204" pitchFamily="34" charset="0"/>
                        </a:rPr>
                        <a:t>Rate the following statements regarding the formal and deliberate capturing, sharing, and using of lessons learned to accelerate continuous improvement.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318973">
                <a:tc>
                  <a:txBody>
                    <a:bodyPr/>
                    <a:lstStyle/>
                    <a:p>
                      <a:pPr marL="0"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Gathering Knowledge from Subject Matter Experts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r>
              <a:tr h="529839">
                <a:tc>
                  <a:txBody>
                    <a:bodyPr/>
                    <a:lstStyle/>
                    <a:p>
                      <a:pPr marL="7747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Employees regularly seek out and document relevant work knowledge from both internal and external sources.</a:t>
                      </a:r>
                      <a:endParaRPr lang="en-US" sz="10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92615">
                <a:tc>
                  <a:txBody>
                    <a:bodyPr/>
                    <a:lstStyle/>
                    <a:p>
                      <a:pPr marL="7747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A formal proven technique is commonly used to capture knowledge.</a:t>
                      </a:r>
                      <a:endParaRPr lang="en-US" sz="10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2615">
                <a:tc>
                  <a:txBody>
                    <a:bodyPr/>
                    <a:lstStyle/>
                    <a:p>
                      <a:pPr marL="7747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Knowledge is gathered first-hand directly from the source of the knowledge.</a:t>
                      </a:r>
                      <a:endParaRPr lang="en-US" sz="10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318973">
                <a:tc>
                  <a:txBody>
                    <a:bodyPr/>
                    <a:lstStyle/>
                    <a:p>
                      <a:pPr marL="20320"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Extracting Learning from Experiences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r>
              <a:tr h="292615">
                <a:tc>
                  <a:txBody>
                    <a:bodyPr/>
                    <a:lstStyle/>
                    <a:p>
                      <a:pPr marL="7747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Reflection and learning (from both successes and failures) is a routine aspect of daily work.</a:t>
                      </a:r>
                      <a:endParaRPr lang="en-US" sz="10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529839">
                <a:tc>
                  <a:txBody>
                    <a:bodyPr/>
                    <a:lstStyle/>
                    <a:p>
                      <a:pPr marL="7747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The testing of proposed solutions is always followed by either adopting, adapting, or abandoning the proposed solution. </a:t>
                      </a:r>
                      <a:endParaRPr lang="en-US" sz="10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2615">
                <a:tc>
                  <a:txBody>
                    <a:bodyPr/>
                    <a:lstStyle/>
                    <a:p>
                      <a:pPr marL="7747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Lessons learned are documented to include both what has been learned and why it is important.</a:t>
                      </a:r>
                      <a:endParaRPr lang="en-US" sz="10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318973">
                <a:tc>
                  <a:txBody>
                    <a:bodyPr/>
                    <a:lstStyle/>
                    <a:p>
                      <a:pPr marL="20320" marR="0" algn="l">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Implementing and Sharing Learning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r>
              <a:tr h="292615">
                <a:tc>
                  <a:txBody>
                    <a:bodyPr/>
                    <a:lstStyle/>
                    <a:p>
                      <a:pPr marL="7747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Lessons learned are routinely shared.</a:t>
                      </a:r>
                      <a:endParaRPr lang="en-US" sz="10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92615">
                <a:tc>
                  <a:txBody>
                    <a:bodyPr/>
                    <a:lstStyle/>
                    <a:p>
                      <a:pPr marL="7747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Actions from lessons learned are implemented and tracked.</a:t>
                      </a:r>
                      <a:endParaRPr lang="en-US" sz="10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2615">
                <a:tc>
                  <a:txBody>
                    <a:bodyPr/>
                    <a:lstStyle/>
                    <a:p>
                      <a:pPr marL="7747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Results from implementing lessons learned are measured and reported.</a:t>
                      </a:r>
                      <a:endParaRPr lang="en-US" sz="10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292615">
                <a:tc>
                  <a:txBody>
                    <a:bodyPr/>
                    <a:lstStyle/>
                    <a:p>
                      <a:pPr marL="7747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Lessons learned are routinely and systematically integrated into standardized work processes.</a:t>
                      </a:r>
                      <a:endParaRPr lang="en-US" sz="10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2615">
                <a:tc>
                  <a:txBody>
                    <a:bodyPr/>
                    <a:lstStyle/>
                    <a:p>
                      <a:pPr marL="77470" marR="0" algn="l">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Arial" panose="020B0604020202020204" pitchFamily="34" charset="0"/>
                        </a:rPr>
                        <a:t>Lessons learned are incorporated into annual and strategic planning.</a:t>
                      </a:r>
                      <a:endParaRPr lang="en-US" sz="10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3514665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381328"/>
          </a:xfrm>
          <a:prstGeom prst="rect">
            <a:avLst/>
          </a:prstGeom>
        </p:spPr>
      </p:pic>
      <p:sp>
        <p:nvSpPr>
          <p:cNvPr id="23" name="TextBox 22"/>
          <p:cNvSpPr txBox="1"/>
          <p:nvPr/>
        </p:nvSpPr>
        <p:spPr>
          <a:xfrm>
            <a:off x="110594" y="136187"/>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Continuous Process Improvement</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6.5: Sharing and Use of Best Practices</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456" y="136187"/>
            <a:ext cx="1458668" cy="394030"/>
          </a:xfrm>
          <a:prstGeom prst="rect">
            <a:avLst/>
          </a:prstGeom>
        </p:spPr>
      </p:pic>
      <p:sp>
        <p:nvSpPr>
          <p:cNvPr id="3" name="Rectangle 2"/>
          <p:cNvSpPr/>
          <p:nvPr/>
        </p:nvSpPr>
        <p:spPr>
          <a:xfrm>
            <a:off x="226599" y="2399668"/>
            <a:ext cx="8690802" cy="7078604"/>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Best practices are used across programs, services, and work units</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Processes and conditions for use of best practices are documented </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Best practices are routinely replicated, adopted, and shared</a:t>
            </a: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r>
              <a:rPr lang="en-US" sz="2800" dirty="0" smtClean="0">
                <a:ea typeface="Times New Roman" panose="02020603050405020304" pitchFamily="18"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575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783" y="144579"/>
            <a:ext cx="1458668" cy="394030"/>
          </a:xfrm>
          <a:prstGeom prst="rect">
            <a:avLst/>
          </a:prstGeom>
        </p:spPr>
      </p:pic>
      <p:sp>
        <p:nvSpPr>
          <p:cNvPr id="6" name="TextBox 5"/>
          <p:cNvSpPr txBox="1"/>
          <p:nvPr/>
        </p:nvSpPr>
        <p:spPr>
          <a:xfrm>
            <a:off x="110594" y="136187"/>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Continuous Process Improvement</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6.5: Sharing and Use of Best Practices</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61169620"/>
              </p:ext>
            </p:extLst>
          </p:nvPr>
        </p:nvGraphicFramePr>
        <p:xfrm>
          <a:off x="110592" y="1418251"/>
          <a:ext cx="8922813" cy="5439751"/>
        </p:xfrm>
        <a:graphic>
          <a:graphicData uri="http://schemas.openxmlformats.org/drawingml/2006/table">
            <a:tbl>
              <a:tblPr bandRow="1"/>
              <a:tblGrid>
                <a:gridCol w="5187721"/>
                <a:gridCol w="622813"/>
                <a:gridCol w="622813"/>
                <a:gridCol w="622813"/>
                <a:gridCol w="622813"/>
                <a:gridCol w="622813"/>
                <a:gridCol w="621027"/>
              </a:tblGrid>
              <a:tr h="1027401">
                <a:tc>
                  <a:txBody>
                    <a:bodyPr/>
                    <a:lstStyle/>
                    <a:p>
                      <a:pPr marL="0" marR="0">
                        <a:lnSpc>
                          <a:spcPct val="115000"/>
                        </a:lnSpc>
                        <a:spcBef>
                          <a:spcPts val="0"/>
                        </a:spcBef>
                        <a:spcAft>
                          <a:spcPts val="0"/>
                        </a:spcAft>
                      </a:pPr>
                      <a:r>
                        <a:rPr lang="en-US" sz="1200" i="1">
                          <a:effectLst/>
                          <a:latin typeface="Calibri" panose="020F0502020204030204" pitchFamily="34" charset="0"/>
                          <a:ea typeface="Times New Roman" panose="02020603050405020304" pitchFamily="18" charset="0"/>
                          <a:cs typeface="Arial" panose="020B0604020202020204" pitchFamily="34" charset="0"/>
                        </a:rPr>
                        <a:t>Rate the following statements regarding the use of best practices, i.e., replication or adaptation of the best-known methods and solutions to stabilize and accelerate improvement, for both QI projects and general organizational activities.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50" b="1"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474523">
                <a:tc>
                  <a:txBody>
                    <a:bodyPr/>
                    <a:lstStyle/>
                    <a:p>
                      <a:pPr marL="0" marR="0">
                        <a:lnSpc>
                          <a:spcPct val="115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Identifying, Validating, and Documenting Best Practices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r>
              <a:tr h="438304">
                <a:tc>
                  <a:txBody>
                    <a:bodyPr/>
                    <a:lstStyle/>
                    <a:p>
                      <a:pPr marL="20320" marR="0">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The organization uses various sources and methods to identify best practices.</a:t>
                      </a:r>
                      <a:endParaRPr lang="en-US" sz="12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438304">
                <a:tc>
                  <a:txBody>
                    <a:bodyPr/>
                    <a:lstStyle/>
                    <a:p>
                      <a:pPr marL="20320" marR="0">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There is a process in place for validating that practices are truly best practices.</a:t>
                      </a:r>
                      <a:endParaRPr lang="en-US" sz="12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38304">
                <a:tc>
                  <a:txBody>
                    <a:bodyPr/>
                    <a:lstStyle/>
                    <a:p>
                      <a:pPr marL="20320" marR="0">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Current best practices are defined for all key work processes.</a:t>
                      </a:r>
                      <a:endParaRPr lang="en-US" sz="12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800495">
                <a:tc>
                  <a:txBody>
                    <a:bodyPr/>
                    <a:lstStyle/>
                    <a:p>
                      <a:pPr marL="20320" marR="0">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Best practices are documented effectively, including where they are applicable and under what conditions, the expected results, and how they are accomplished.</a:t>
                      </a:r>
                      <a:endParaRPr lang="en-US" sz="12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71289">
                <a:tc>
                  <a:txBody>
                    <a:bodyPr/>
                    <a:lstStyle/>
                    <a:p>
                      <a:pPr marL="20320" marR="0">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Employees are trained in how to effectively identify, define, and document best practices.</a:t>
                      </a:r>
                      <a:endParaRPr lang="en-US" sz="12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474523">
                <a:tc>
                  <a:txBody>
                    <a:bodyPr/>
                    <a:lstStyle/>
                    <a:p>
                      <a:pPr marL="0" marR="0">
                        <a:lnSpc>
                          <a:spcPct val="115000"/>
                        </a:lnSpc>
                        <a:spcBef>
                          <a:spcPts val="0"/>
                        </a:spcBef>
                        <a:spcAft>
                          <a:spcPts val="0"/>
                        </a:spcAft>
                      </a:pPr>
                      <a:r>
                        <a:rPr lang="en-US" sz="12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Sharing &amp; Replicating Best Practices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r>
              <a:tr h="438304">
                <a:tc>
                  <a:txBody>
                    <a:bodyPr/>
                    <a:lstStyle/>
                    <a:p>
                      <a:pPr marL="20320" marR="0">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Arial" panose="020B0604020202020204" pitchFamily="34" charset="0"/>
                        </a:rPr>
                        <a:t>The organization routinely replicates and adopts best practices.</a:t>
                      </a:r>
                      <a:endParaRPr lang="en-US" sz="12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438304">
                <a:tc>
                  <a:txBody>
                    <a:bodyPr/>
                    <a:lstStyle/>
                    <a:p>
                      <a:pPr marL="20320" marR="0">
                        <a:lnSpc>
                          <a:spcPct val="115000"/>
                        </a:lnSpc>
                        <a:spcBef>
                          <a:spcPts val="0"/>
                        </a:spcBef>
                        <a:spcAft>
                          <a:spcPts val="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A standard process and system is used for sharing best practices.</a:t>
                      </a:r>
                      <a:endParaRPr lang="en-US" sz="1200" dirty="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036926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381328"/>
          </a:xfrm>
          <a:prstGeom prst="rect">
            <a:avLst/>
          </a:prstGeom>
        </p:spPr>
      </p:pic>
      <p:sp>
        <p:nvSpPr>
          <p:cNvPr id="23" name="TextBox 22"/>
          <p:cNvSpPr txBox="1"/>
          <p:nvPr/>
        </p:nvSpPr>
        <p:spPr>
          <a:xfrm>
            <a:off x="110594" y="136187"/>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Continuous Process Improvement</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6.6: Installing Standardized Work</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456" y="136187"/>
            <a:ext cx="1458668" cy="394030"/>
          </a:xfrm>
          <a:prstGeom prst="rect">
            <a:avLst/>
          </a:prstGeom>
        </p:spPr>
      </p:pic>
      <p:sp>
        <p:nvSpPr>
          <p:cNvPr id="3" name="Rectangle 2"/>
          <p:cNvSpPr/>
          <p:nvPr/>
        </p:nvSpPr>
        <p:spPr>
          <a:xfrm>
            <a:off x="226599" y="2399668"/>
            <a:ext cx="8690802" cy="7386381"/>
          </a:xfrm>
          <a:prstGeom prst="rect">
            <a:avLst/>
          </a:prstGeom>
        </p:spPr>
        <p:txBody>
          <a:bodyPr wrap="square">
            <a:spAutoFit/>
          </a:bodyPr>
          <a:lstStyle/>
          <a:p>
            <a:pPr>
              <a:lnSpc>
                <a:spcPct val="107000"/>
              </a:lnSpc>
              <a:spcAft>
                <a:spcPts val="800"/>
              </a:spcAft>
            </a:pPr>
            <a:r>
              <a:rPr lang="en-US" sz="2800" dirty="0" smtClean="0">
                <a:ea typeface="Times New Roman" panose="02020603050405020304" pitchFamily="18" charset="0"/>
                <a:cs typeface="Times New Roman" panose="02020603050405020304" pitchFamily="18" charset="0"/>
              </a:rPr>
              <a:t>Standardized work processes:</a:t>
            </a:r>
          </a:p>
          <a:p>
            <a:pPr marL="285750" indent="-285750">
              <a:lnSpc>
                <a:spcPct val="107000"/>
              </a:lnSpc>
              <a:spcAft>
                <a:spcPts val="800"/>
              </a:spcAft>
              <a:buFont typeface="Arial" panose="020B0604020202020204" pitchFamily="34" charset="0"/>
              <a:buChar char="•"/>
            </a:pPr>
            <a:r>
              <a:rPr lang="en-US" sz="2800" dirty="0">
                <a:ea typeface="Times New Roman" panose="02020603050405020304" pitchFamily="18" charset="0"/>
                <a:cs typeface="Times New Roman" panose="02020603050405020304" pitchFamily="18" charset="0"/>
              </a:rPr>
              <a:t>E</a:t>
            </a:r>
            <a:r>
              <a:rPr lang="en-US" sz="2800" dirty="0" smtClean="0">
                <a:ea typeface="Times New Roman" panose="02020603050405020304" pitchFamily="18" charset="0"/>
                <a:cs typeface="Times New Roman" panose="02020603050405020304" pitchFamily="18" charset="0"/>
              </a:rPr>
              <a:t>xist and are based on best practices or evidence </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Are consistently followed throughout agency</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Are accessible to employees</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Have processes for storing and updating </a:t>
            </a: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r>
              <a:rPr lang="en-US" sz="2800" dirty="0" smtClean="0">
                <a:ea typeface="Times New Roman" panose="02020603050405020304" pitchFamily="18"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9549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783" y="144579"/>
            <a:ext cx="1458668" cy="394030"/>
          </a:xfrm>
          <a:prstGeom prst="rect">
            <a:avLst/>
          </a:prstGeom>
        </p:spPr>
      </p:pic>
      <p:sp>
        <p:nvSpPr>
          <p:cNvPr id="7" name="TextBox 6"/>
          <p:cNvSpPr txBox="1"/>
          <p:nvPr/>
        </p:nvSpPr>
        <p:spPr>
          <a:xfrm>
            <a:off x="94045" y="43606"/>
            <a:ext cx="8922812" cy="1077218"/>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Continuous Process Improvement</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6.6: Installing Standardized Work</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66160123"/>
              </p:ext>
            </p:extLst>
          </p:nvPr>
        </p:nvGraphicFramePr>
        <p:xfrm>
          <a:off x="-16547" y="1309010"/>
          <a:ext cx="9033405" cy="5569600"/>
        </p:xfrm>
        <a:graphic>
          <a:graphicData uri="http://schemas.openxmlformats.org/drawingml/2006/table">
            <a:tbl>
              <a:tblPr bandRow="1"/>
              <a:tblGrid>
                <a:gridCol w="5252021"/>
                <a:gridCol w="630532"/>
                <a:gridCol w="630532"/>
                <a:gridCol w="630532"/>
                <a:gridCol w="630532"/>
                <a:gridCol w="630532"/>
                <a:gridCol w="628724"/>
              </a:tblGrid>
              <a:tr h="787362">
                <a:tc>
                  <a:txBody>
                    <a:bodyPr/>
                    <a:lstStyle/>
                    <a:p>
                      <a:pPr marL="0" marR="0" algn="l">
                        <a:lnSpc>
                          <a:spcPct val="115000"/>
                        </a:lnSpc>
                        <a:spcBef>
                          <a:spcPts val="0"/>
                        </a:spcBef>
                        <a:spcAft>
                          <a:spcPts val="0"/>
                        </a:spcAft>
                      </a:pPr>
                      <a:r>
                        <a:rPr lang="en-US" sz="1100" i="1">
                          <a:effectLst/>
                          <a:latin typeface="Calibri" panose="020F0502020204030204" pitchFamily="34" charset="0"/>
                          <a:ea typeface="Times New Roman" panose="02020603050405020304" pitchFamily="18" charset="0"/>
                          <a:cs typeface="Arial" panose="020B0604020202020204" pitchFamily="34" charset="0"/>
                        </a:rPr>
                        <a:t>Rate the following statement regarding the documentation and deployment of standard methods for getting work done to decrease variation and enable continual process improvement.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382691">
                <a:tc>
                  <a:txBody>
                    <a:bodyPr/>
                    <a:lstStyle/>
                    <a:p>
                      <a:pPr marL="0" marR="0" algn="l">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Developing Standardized 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r>
              <a:tr h="645580">
                <a:tc>
                  <a:txBody>
                    <a:bodyPr/>
                    <a:lstStyle/>
                    <a:p>
                      <a:pPr marL="114300"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Documented standardized work includes the owner(s) of the work; implementation instructions; timelines; measures of success; inputs and outputs; and quality checks. </a:t>
                      </a:r>
                      <a:endParaRPr lang="en-US" sz="11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53481">
                <a:tc>
                  <a:txBody>
                    <a:bodyPr/>
                    <a:lstStyle/>
                    <a:p>
                      <a:pPr marL="114300"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The documented standardized work reflects the current best-known way to do the work.</a:t>
                      </a:r>
                      <a:endParaRPr lang="en-US" sz="11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645580">
                <a:tc>
                  <a:txBody>
                    <a:bodyPr/>
                    <a:lstStyle/>
                    <a:p>
                      <a:pPr marL="114300"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The standardized work is created by the people who do the work, and reflects the way the work is actually done.</a:t>
                      </a:r>
                      <a:endParaRPr lang="en-US" sz="11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382691">
                <a:tc>
                  <a:txBody>
                    <a:bodyPr/>
                    <a:lstStyle/>
                    <a:p>
                      <a:pPr marL="0" marR="0" algn="l">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Teaching and Using Standardized 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r>
              <a:tr h="353481">
                <a:tc>
                  <a:txBody>
                    <a:bodyPr/>
                    <a:lstStyle/>
                    <a:p>
                      <a:pPr marL="114300"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All employees are trained on the standardized work relevant to their work.</a:t>
                      </a:r>
                      <a:endParaRPr lang="en-US" sz="11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53481">
                <a:tc>
                  <a:txBody>
                    <a:bodyPr/>
                    <a:lstStyle/>
                    <a:p>
                      <a:pPr marL="114300"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All employees know where the most current standardized work is documented. </a:t>
                      </a:r>
                      <a:endParaRPr lang="en-US" sz="11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645580">
                <a:tc>
                  <a:txBody>
                    <a:bodyPr/>
                    <a:lstStyle/>
                    <a:p>
                      <a:pPr marL="114300"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The standardized work for critical processes is implemented in all areas of the organization that perform the same work (e.g. grants and contracting).</a:t>
                      </a:r>
                      <a:endParaRPr lang="en-US" sz="11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645580">
                <a:tc>
                  <a:txBody>
                    <a:bodyPr/>
                    <a:lstStyle/>
                    <a:p>
                      <a:pPr marL="114300"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An organization-wide system is in place for storing standardized work and managing/controlling changes to it.</a:t>
                      </a:r>
                      <a:endParaRPr lang="en-US" sz="11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53481">
                <a:tc>
                  <a:txBody>
                    <a:bodyPr/>
                    <a:lstStyle/>
                    <a:p>
                      <a:pPr marL="114300"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Standardized work is updated and rolled out in a time efficient manner. </a:t>
                      </a:r>
                      <a:endParaRPr lang="en-US" sz="11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36091084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381328"/>
          </a:xfrm>
          <a:prstGeom prst="rect">
            <a:avLst/>
          </a:prstGeom>
        </p:spPr>
      </p:pic>
      <p:sp>
        <p:nvSpPr>
          <p:cNvPr id="23" name="TextBox 22"/>
          <p:cNvSpPr txBox="1"/>
          <p:nvPr/>
        </p:nvSpPr>
        <p:spPr>
          <a:xfrm>
            <a:off x="110594" y="-63389"/>
            <a:ext cx="8922812" cy="1508105"/>
          </a:xfrm>
          <a:prstGeom prst="rect">
            <a:avLst/>
          </a:prstGeom>
          <a:noFill/>
        </p:spPr>
        <p:txBody>
          <a:bodyPr wrap="square" rtlCol="0">
            <a:spAutoFit/>
          </a:bodyPr>
          <a:lstStyle/>
          <a:p>
            <a:r>
              <a:rPr lang="en-US" sz="36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Continuous Process Improvement</a:t>
            </a:r>
          </a:p>
          <a:p>
            <a:r>
              <a:rPr lang="en-US" sz="28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6.7: Process Management, Results, and Continuous Improvement</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456" y="136187"/>
            <a:ext cx="1458668" cy="394030"/>
          </a:xfrm>
          <a:prstGeom prst="rect">
            <a:avLst/>
          </a:prstGeom>
        </p:spPr>
      </p:pic>
      <p:sp>
        <p:nvSpPr>
          <p:cNvPr id="3" name="Rectangle 2"/>
          <p:cNvSpPr/>
          <p:nvPr/>
        </p:nvSpPr>
        <p:spPr>
          <a:xfrm>
            <a:off x="226599" y="2399668"/>
            <a:ext cx="8690802" cy="7181197"/>
          </a:xfrm>
          <a:prstGeom prst="rect">
            <a:avLst/>
          </a:prstGeom>
        </p:spPr>
        <p:txBody>
          <a:bodyPr wrap="square">
            <a:spAutoFit/>
          </a:bodyPr>
          <a:lstStyle/>
          <a:p>
            <a:pPr>
              <a:lnSpc>
                <a:spcPct val="107000"/>
              </a:lnSpc>
              <a:spcAft>
                <a:spcPts val="800"/>
              </a:spcAft>
            </a:pPr>
            <a:r>
              <a:rPr lang="en-US" sz="2800" dirty="0" smtClean="0">
                <a:ea typeface="Times New Roman" panose="02020603050405020304" pitchFamily="18" charset="0"/>
                <a:cs typeface="Times New Roman" panose="02020603050405020304" pitchFamily="18" charset="0"/>
              </a:rPr>
              <a:t>Standardized work processes:</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Work process are monitored against standards and metrics </a:t>
            </a:r>
          </a:p>
          <a:p>
            <a:pPr marL="285750" indent="-285750">
              <a:lnSpc>
                <a:spcPct val="107000"/>
              </a:lnSpc>
              <a:spcAft>
                <a:spcPts val="800"/>
              </a:spcAft>
              <a:buFont typeface="Arial" panose="020B0604020202020204" pitchFamily="34" charset="0"/>
              <a:buChar char="•"/>
            </a:pPr>
            <a:r>
              <a:rPr lang="en-US" sz="2800" dirty="0" smtClean="0">
                <a:ea typeface="Times New Roman" panose="02020603050405020304" pitchFamily="18" charset="0"/>
                <a:cs typeface="Times New Roman" panose="02020603050405020304" pitchFamily="18" charset="0"/>
              </a:rPr>
              <a:t>Employee and customer feedback are used to make incremental improvements to work processes</a:t>
            </a: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r>
              <a:rPr lang="en-US" sz="2800" dirty="0" smtClean="0">
                <a:ea typeface="Times New Roman" panose="02020603050405020304" pitchFamily="18"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sz="2800"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a:lnSpc>
                <a:spcPct val="107000"/>
              </a:lnSpc>
              <a:spcAft>
                <a:spcPts val="800"/>
              </a:spcAft>
            </a:pPr>
            <a:endParaRPr lang="en-US" dirty="0" smtClean="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2323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164431"/>
          </a:xfrm>
          <a:prstGeom prst="rect">
            <a:avLst/>
          </a:prstGeom>
        </p:spPr>
      </p:pic>
      <p:sp>
        <p:nvSpPr>
          <p:cNvPr id="23" name="TextBox 22"/>
          <p:cNvSpPr txBox="1"/>
          <p:nvPr/>
        </p:nvSpPr>
        <p:spPr>
          <a:xfrm>
            <a:off x="625010" y="0"/>
            <a:ext cx="5489210" cy="1200329"/>
          </a:xfrm>
          <a:prstGeom prst="rect">
            <a:avLst/>
          </a:prstGeom>
          <a:noFill/>
        </p:spPr>
        <p:txBody>
          <a:bodyPr wrap="square" rtlCol="0">
            <a:spAutoFit/>
          </a:bodyPr>
          <a:lstStyle/>
          <a:p>
            <a:r>
              <a:rPr lang="en-US" sz="3600" b="1" dirty="0" smtClean="0">
                <a:solidFill>
                  <a:schemeClr val="bg1"/>
                </a:solidFill>
              </a:rPr>
              <a:t>Six foundational elements to a culture of QI</a:t>
            </a:r>
            <a:endParaRPr lang="en-US" sz="3600" b="1" dirty="0">
              <a:solidFill>
                <a:schemeClr val="bg1"/>
              </a:solidFill>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4310" y="283199"/>
            <a:ext cx="1458668" cy="394030"/>
          </a:xfrm>
          <a:prstGeom prst="rect">
            <a:avLst/>
          </a:prstGeom>
        </p:spPr>
      </p:pic>
      <p:graphicFrame>
        <p:nvGraphicFramePr>
          <p:cNvPr id="7" name="Content Placeholder 5"/>
          <p:cNvGraphicFramePr>
            <a:graphicFrameLocks noGrp="1"/>
          </p:cNvGraphicFramePr>
          <p:nvPr>
            <p:ph idx="1"/>
            <p:extLst>
              <p:ext uri="{D42A27DB-BD31-4B8C-83A1-F6EECF244321}">
                <p14:modId xmlns:p14="http://schemas.microsoft.com/office/powerpoint/2010/main" val="1417706687"/>
              </p:ext>
            </p:extLst>
          </p:nvPr>
        </p:nvGraphicFramePr>
        <p:xfrm>
          <a:off x="-93066" y="1200329"/>
          <a:ext cx="9237065" cy="58081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212022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9" y="0"/>
            <a:ext cx="9144000" cy="116443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783" y="144579"/>
            <a:ext cx="1458668" cy="394030"/>
          </a:xfrm>
          <a:prstGeom prst="rect">
            <a:avLst/>
          </a:prstGeom>
        </p:spPr>
      </p:pic>
      <p:sp>
        <p:nvSpPr>
          <p:cNvPr id="6" name="TextBox 5"/>
          <p:cNvSpPr txBox="1"/>
          <p:nvPr/>
        </p:nvSpPr>
        <p:spPr>
          <a:xfrm>
            <a:off x="110594" y="-63389"/>
            <a:ext cx="8922812" cy="1323439"/>
          </a:xfrm>
          <a:prstGeom prst="rect">
            <a:avLst/>
          </a:prstGeom>
          <a:noFill/>
        </p:spPr>
        <p:txBody>
          <a:bodyPr wrap="square" rtlCol="0">
            <a:spAutoFit/>
          </a:bodyPr>
          <a:lstStyle/>
          <a:p>
            <a:r>
              <a:rPr lang="en-US" sz="32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Continuous Process Improvement</a:t>
            </a:r>
          </a:p>
          <a:p>
            <a:r>
              <a:rPr lang="en-US" sz="24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Sub-Element 6.7: Process Management, Results, and Continuous Improvement</a:t>
            </a:r>
            <a:endPar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55591854"/>
              </p:ext>
            </p:extLst>
          </p:nvPr>
        </p:nvGraphicFramePr>
        <p:xfrm>
          <a:off x="110592" y="1260048"/>
          <a:ext cx="8922813" cy="5597955"/>
        </p:xfrm>
        <a:graphic>
          <a:graphicData uri="http://schemas.openxmlformats.org/drawingml/2006/table">
            <a:tbl>
              <a:tblPr bandRow="1"/>
              <a:tblGrid>
                <a:gridCol w="5187721"/>
                <a:gridCol w="622813"/>
                <a:gridCol w="622813"/>
                <a:gridCol w="622813"/>
                <a:gridCol w="622813"/>
                <a:gridCol w="622813"/>
                <a:gridCol w="621027"/>
              </a:tblGrid>
              <a:tr h="807382">
                <a:tc>
                  <a:txBody>
                    <a:bodyPr/>
                    <a:lstStyle/>
                    <a:p>
                      <a:pPr marL="0" marR="0" algn="l">
                        <a:lnSpc>
                          <a:spcPct val="115000"/>
                        </a:lnSpc>
                        <a:spcBef>
                          <a:spcPts val="0"/>
                        </a:spcBef>
                        <a:spcAft>
                          <a:spcPts val="0"/>
                        </a:spcAft>
                      </a:pPr>
                      <a:r>
                        <a:rPr lang="en-US" sz="1100" i="1">
                          <a:effectLst/>
                          <a:latin typeface="Calibri" panose="020F0502020204030204" pitchFamily="34" charset="0"/>
                          <a:ea typeface="Times New Roman" panose="02020603050405020304" pitchFamily="18" charset="0"/>
                          <a:cs typeface="Arial" panose="020B0604020202020204" pitchFamily="34" charset="0"/>
                        </a:rPr>
                        <a:t>Rate the following statement regarding the effective management and continuous improvement of work processes over time.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Disagree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Strongly Agree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410180">
                <a:tc>
                  <a:txBody>
                    <a:bodyPr/>
                    <a:lstStyle/>
                    <a:p>
                      <a:pPr marL="0" marR="0" algn="l">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Managing Work Process Performance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r>
              <a:tr h="691951">
                <a:tc>
                  <a:txBody>
                    <a:bodyPr/>
                    <a:lstStyle/>
                    <a:p>
                      <a:pPr marL="20320"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Work process measures are documented (defined measures, data collection, calculations/analysis, and targeted/stretch goals).</a:t>
                      </a:r>
                      <a:endParaRPr lang="en-US" sz="11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78872">
                <a:tc>
                  <a:txBody>
                    <a:bodyPr/>
                    <a:lstStyle/>
                    <a:p>
                      <a:pPr marL="20320"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Results are visually presented and located where relevant work processes are performed.</a:t>
                      </a:r>
                      <a:endParaRPr lang="en-US" sz="11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8872">
                <a:tc>
                  <a:txBody>
                    <a:bodyPr/>
                    <a:lstStyle/>
                    <a:p>
                      <a:pPr marL="20320"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Work processes are performing to their designed overall targets.</a:t>
                      </a:r>
                      <a:endParaRPr lang="en-US" sz="11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410180">
                <a:tc>
                  <a:txBody>
                    <a:bodyPr/>
                    <a:lstStyle/>
                    <a:p>
                      <a:pPr marL="0" marR="0" algn="l">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Continually Improving Work Processes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pPr>
                      <a:r>
                        <a:rPr lang="en-US" sz="11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1849B"/>
                    </a:solidFill>
                  </a:tcPr>
                </a:tc>
              </a:tr>
              <a:tr h="691951">
                <a:tc>
                  <a:txBody>
                    <a:bodyPr/>
                    <a:lstStyle/>
                    <a:p>
                      <a:pPr marL="20320"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A system is in place to allow employees to have questions answered, problems addressed and ideas for improvement considered.</a:t>
                      </a:r>
                      <a:endParaRPr lang="en-US" sz="11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78872">
                <a:tc>
                  <a:txBody>
                    <a:bodyPr/>
                    <a:lstStyle/>
                    <a:p>
                      <a:pPr marL="20320"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Feedback from employees is resulting in incremental and regular improvements.</a:t>
                      </a:r>
                      <a:endParaRPr lang="en-US" sz="11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691951">
                <a:tc>
                  <a:txBody>
                    <a:bodyPr/>
                    <a:lstStyle/>
                    <a:p>
                      <a:pPr marL="20320"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Feedback from customers, suppliers, and interfacing work processes are gathered and used to drive improvements.</a:t>
                      </a:r>
                      <a:endParaRPr lang="en-US" sz="11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r>
              <a:tr h="378872">
                <a:tc>
                  <a:txBody>
                    <a:bodyPr/>
                    <a:lstStyle/>
                    <a:p>
                      <a:pPr marL="20320"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Audits are conducted against standardized work and gaps evaluated.</a:t>
                      </a:r>
                      <a:endParaRPr lang="en-US" sz="11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78872">
                <a:tc>
                  <a:txBody>
                    <a:bodyPr/>
                    <a:lstStyle/>
                    <a:p>
                      <a:pPr marL="20320" marR="0" algn="l">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Arial" panose="020B0604020202020204" pitchFamily="34" charset="0"/>
                        </a:rPr>
                        <a:t>Work processes are performed consistently across areas and individuals.</a:t>
                      </a:r>
                      <a:endParaRPr lang="en-US" sz="1100">
                        <a:effectLst/>
                        <a:latin typeface="Calibri" panose="020F0502020204030204" pitchFamily="34"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3465704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1164431"/>
          </a:xfrm>
          <a:prstGeom prst="rect">
            <a:avLst/>
          </a:prstGeom>
        </p:spPr>
      </p:pic>
      <p:sp>
        <p:nvSpPr>
          <p:cNvPr id="23" name="TextBox 22"/>
          <p:cNvSpPr txBox="1"/>
          <p:nvPr/>
        </p:nvSpPr>
        <p:spPr>
          <a:xfrm>
            <a:off x="130485" y="1011285"/>
            <a:ext cx="7521677" cy="646331"/>
          </a:xfrm>
          <a:prstGeom prst="rect">
            <a:avLst/>
          </a:prstGeom>
          <a:noFill/>
        </p:spPr>
        <p:txBody>
          <a:bodyPr wrap="square" rtlCol="0">
            <a:spAutoFit/>
          </a:bodyPr>
          <a:lstStyle/>
          <a:p>
            <a:r>
              <a:rPr lang="en-US" sz="3600" b="1" dirty="0" smtClean="0">
                <a:solidFill>
                  <a:schemeClr val="bg1"/>
                </a:solidFill>
              </a:rPr>
              <a:t>Next steps</a:t>
            </a:r>
            <a:endParaRPr lang="en-US" sz="3600" b="1" dirty="0">
              <a:solidFill>
                <a:schemeClr val="bg1"/>
              </a:solidFill>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9469" y="1263586"/>
            <a:ext cx="1458668" cy="394030"/>
          </a:xfrm>
          <a:prstGeom prst="rect">
            <a:avLst/>
          </a:prstGeom>
        </p:spPr>
      </p:pic>
      <p:sp>
        <p:nvSpPr>
          <p:cNvPr id="3" name="Rectangle 2"/>
          <p:cNvSpPr/>
          <p:nvPr/>
        </p:nvSpPr>
        <p:spPr>
          <a:xfrm>
            <a:off x="309966" y="2329325"/>
            <a:ext cx="8210579" cy="1380378"/>
          </a:xfrm>
          <a:prstGeom prst="rect">
            <a:avLst/>
          </a:prstGeom>
        </p:spPr>
        <p:txBody>
          <a:bodyPr wrap="square">
            <a:spAutoFit/>
          </a:bodyPr>
          <a:lstStyle/>
          <a:p>
            <a:pPr>
              <a:lnSpc>
                <a:spcPct val="107000"/>
              </a:lnSpc>
              <a:spcAft>
                <a:spcPts val="800"/>
              </a:spcAft>
            </a:pP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[Insert next steps for scoring, selecting transition strategies, and updating the QI plan per agency’s process. </a:t>
            </a:r>
            <a:b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79002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00750"/>
          </a:xfrm>
          <a:prstGeom prst="rect">
            <a:avLst/>
          </a:prstGeom>
        </p:spPr>
      </p:pic>
      <p:sp>
        <p:nvSpPr>
          <p:cNvPr id="5" name="Rectangle 4"/>
          <p:cNvSpPr/>
          <p:nvPr/>
        </p:nvSpPr>
        <p:spPr>
          <a:xfrm>
            <a:off x="0" y="0"/>
            <a:ext cx="9144000" cy="6000750"/>
          </a:xfrm>
          <a:prstGeom prst="rect">
            <a:avLst/>
          </a:prstGeom>
          <a:solidFill>
            <a:srgbClr val="008B99">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1001486" y="1707713"/>
            <a:ext cx="7141028" cy="2585323"/>
          </a:xfrm>
          <a:prstGeom prst="rect">
            <a:avLst/>
          </a:prstGeom>
          <a:noFill/>
        </p:spPr>
        <p:txBody>
          <a:bodyPr wrap="square" rtlCol="0">
            <a:spAutoFit/>
          </a:bodyPr>
          <a:lstStyle/>
          <a:p>
            <a:pPr algn="ctr"/>
            <a:r>
              <a:rPr lang="en-US" sz="5400" b="1" dirty="0" smtClean="0">
                <a:solidFill>
                  <a:schemeClr val="bg1"/>
                </a:solidFill>
                <a:cs typeface="Arial" panose="020B0604020202020204" pitchFamily="34" charset="0"/>
              </a:rPr>
              <a:t>THANK YOU!</a:t>
            </a:r>
          </a:p>
          <a:p>
            <a:pPr algn="ctr"/>
            <a:r>
              <a:rPr lang="en-US" sz="5400" b="1" dirty="0" smtClean="0">
                <a:solidFill>
                  <a:schemeClr val="bg1"/>
                </a:solidFill>
                <a:cs typeface="Arial" panose="020B0604020202020204" pitchFamily="34" charset="0"/>
              </a:rPr>
              <a:t>Questions?</a:t>
            </a:r>
            <a:endParaRPr lang="en-US" sz="3200" b="1" dirty="0">
              <a:solidFill>
                <a:schemeClr val="bg1"/>
              </a:solidFill>
              <a:cs typeface="Arial" panose="020B0604020202020204" pitchFamily="34" charset="0"/>
            </a:endParaRPr>
          </a:p>
          <a:p>
            <a:pPr algn="ctr"/>
            <a:r>
              <a:rPr lang="en-US" sz="5400" b="1" dirty="0" smtClean="0">
                <a:solidFill>
                  <a:schemeClr val="bg1"/>
                </a:solidFill>
                <a:cs typeface="Arial" panose="020B0604020202020204" pitchFamily="34" charset="0"/>
              </a:rPr>
              <a:t> </a:t>
            </a:r>
            <a:endParaRPr lang="en-US" sz="5400" b="1" dirty="0">
              <a:solidFill>
                <a:schemeClr val="bg1"/>
              </a:solidFill>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2364" y="6167622"/>
            <a:ext cx="2079296" cy="555864"/>
          </a:xfrm>
          <a:prstGeom prst="rect">
            <a:avLst/>
          </a:prstGeom>
        </p:spPr>
      </p:pic>
    </p:spTree>
    <p:extLst>
      <p:ext uri="{BB962C8B-B14F-4D97-AF65-F5344CB8AC3E}">
        <p14:creationId xmlns:p14="http://schemas.microsoft.com/office/powerpoint/2010/main" val="3955009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2080"/>
            <a:ext cx="9144000" cy="2741984"/>
          </a:xfrm>
          <a:prstGeom prst="rect">
            <a:avLst/>
          </a:prstGeom>
        </p:spPr>
      </p:pic>
      <p:sp>
        <p:nvSpPr>
          <p:cNvPr id="23" name="TextBox 22"/>
          <p:cNvSpPr txBox="1"/>
          <p:nvPr/>
        </p:nvSpPr>
        <p:spPr>
          <a:xfrm>
            <a:off x="1563244" y="2842907"/>
            <a:ext cx="6621086" cy="1200329"/>
          </a:xfrm>
          <a:prstGeom prst="rect">
            <a:avLst/>
          </a:prstGeom>
          <a:noFill/>
        </p:spPr>
        <p:txBody>
          <a:bodyPr wrap="square" rtlCol="0">
            <a:spAutoFit/>
          </a:bodyPr>
          <a:lstStyle/>
          <a:p>
            <a:pPr algn="ctr"/>
            <a:r>
              <a:rPr lang="en-US" sz="3600" b="1" dirty="0" smtClean="0">
                <a:solidFill>
                  <a:schemeClr val="bg1"/>
                </a:solidFill>
              </a:rPr>
              <a:t>The Foundational Elements of a QI Culture </a:t>
            </a:r>
            <a:endParaRPr lang="en-US" sz="3600" b="1"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1068" y="6148585"/>
            <a:ext cx="2079296" cy="555864"/>
          </a:xfrm>
          <a:prstGeom prst="rect">
            <a:avLst/>
          </a:prstGeom>
        </p:spPr>
      </p:pic>
    </p:spTree>
    <p:extLst>
      <p:ext uri="{BB962C8B-B14F-4D97-AF65-F5344CB8AC3E}">
        <p14:creationId xmlns:p14="http://schemas.microsoft.com/office/powerpoint/2010/main" val="42014386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4.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12989</TotalTime>
  <Words>19471</Words>
  <Application>Microsoft Office PowerPoint</Application>
  <PresentationFormat>On-screen Show (4:3)</PresentationFormat>
  <Paragraphs>3674</Paragraphs>
  <Slides>82</Slides>
  <Notes>81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82</vt:i4>
      </vt:variant>
    </vt:vector>
  </HeadingPairs>
  <TitlesOfParts>
    <vt:vector size="92" baseType="lpstr">
      <vt:lpstr>Adobe Arabic</vt:lpstr>
      <vt:lpstr>Adobe Caslon Pro</vt:lpstr>
      <vt:lpstr>Adobe Fangsong Std R</vt:lpstr>
      <vt:lpstr>Arial</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Tiffany</dc:creator>
  <cp:lastModifiedBy>Pooja Verma</cp:lastModifiedBy>
  <cp:revision>245</cp:revision>
  <dcterms:created xsi:type="dcterms:W3CDTF">2017-04-13T14:03:24Z</dcterms:created>
  <dcterms:modified xsi:type="dcterms:W3CDTF">2017-07-27T14:23:57Z</dcterms:modified>
</cp:coreProperties>
</file>